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  <p:embeddedFont>
      <p:font typeface="Overpass ExtraBold"/>
      <p:bold r:id="rId28"/>
      <p:boldItalic r:id="rId29"/>
    </p:embeddedFont>
    <p:embeddedFont>
      <p:font typeface="Overpass"/>
      <p:regular r:id="rId30"/>
      <p:bold r:id="rId31"/>
      <p:italic r:id="rId32"/>
      <p:boldItalic r:id="rId33"/>
    </p:embeddedFont>
    <p:embeddedFont>
      <p:font typeface="Overpass Light"/>
      <p:regular r:id="rId34"/>
      <p:bold r:id="rId35"/>
      <p:italic r:id="rId36"/>
      <p:boldItalic r:id="rId37"/>
    </p:embeddedFont>
    <p:embeddedFont>
      <p:font typeface="Red Hat Tex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edHatText-italic.fntdata"/><Relationship Id="rId20" Type="http://schemas.openxmlformats.org/officeDocument/2006/relationships/slide" Target="slides/slide15.xml"/><Relationship Id="rId41" Type="http://schemas.openxmlformats.org/officeDocument/2006/relationships/font" Target="fonts/RedHatTex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OverpassExtraBold-bold.fntdata"/><Relationship Id="rId27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verpassExtra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verpass-bold.fntdata"/><Relationship Id="rId30" Type="http://schemas.openxmlformats.org/officeDocument/2006/relationships/font" Target="fonts/Overpass-regular.fntdata"/><Relationship Id="rId11" Type="http://schemas.openxmlformats.org/officeDocument/2006/relationships/slide" Target="slides/slide6.xml"/><Relationship Id="rId33" Type="http://schemas.openxmlformats.org/officeDocument/2006/relationships/font" Target="fonts/Overpass-boldItalic.fntdata"/><Relationship Id="rId10" Type="http://schemas.openxmlformats.org/officeDocument/2006/relationships/slide" Target="slides/slide5.xml"/><Relationship Id="rId32" Type="http://schemas.openxmlformats.org/officeDocument/2006/relationships/font" Target="fonts/Overpass-italic.fntdata"/><Relationship Id="rId13" Type="http://schemas.openxmlformats.org/officeDocument/2006/relationships/slide" Target="slides/slide8.xml"/><Relationship Id="rId35" Type="http://schemas.openxmlformats.org/officeDocument/2006/relationships/font" Target="fonts/OverpassLight-bold.fntdata"/><Relationship Id="rId12" Type="http://schemas.openxmlformats.org/officeDocument/2006/relationships/slide" Target="slides/slide7.xml"/><Relationship Id="rId34" Type="http://schemas.openxmlformats.org/officeDocument/2006/relationships/font" Target="fonts/OverpassLight-regular.fntdata"/><Relationship Id="rId15" Type="http://schemas.openxmlformats.org/officeDocument/2006/relationships/slide" Target="slides/slide10.xml"/><Relationship Id="rId37" Type="http://schemas.openxmlformats.org/officeDocument/2006/relationships/font" Target="fonts/OverpassLight-boldItalic.fntdata"/><Relationship Id="rId14" Type="http://schemas.openxmlformats.org/officeDocument/2006/relationships/slide" Target="slides/slide9.xml"/><Relationship Id="rId36" Type="http://schemas.openxmlformats.org/officeDocument/2006/relationships/font" Target="fonts/OverpassLight-italic.fntdata"/><Relationship Id="rId17" Type="http://schemas.openxmlformats.org/officeDocument/2006/relationships/slide" Target="slides/slide12.xml"/><Relationship Id="rId39" Type="http://schemas.openxmlformats.org/officeDocument/2006/relationships/font" Target="fonts/RedHatText-bold.fntdata"/><Relationship Id="rId16" Type="http://schemas.openxmlformats.org/officeDocument/2006/relationships/slide" Target="slides/slide11.xml"/><Relationship Id="rId38" Type="http://schemas.openxmlformats.org/officeDocument/2006/relationships/font" Target="fonts/RedHatTex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d1d3d372b_0_4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gdd1d3d372b_0_4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d1d3d372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d1d3d372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d1d3d372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d1d3d372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d1d3d372b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d1d3d372b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d1d3d372b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d1d3d372b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d1d3d372b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d1d3d372b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d1d3d372b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dd1d3d372b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d1d3d372b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d1d3d372b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d1d3d372b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d1d3d372b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d1d3d372b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d1d3d372b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d1d3d372b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d1d3d372b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d3efe70b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d3efe70b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d1d3d372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d1d3d372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d1d3d372b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d1d3d372b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d1d3d372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d1d3d372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d1d3d372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d1d3d372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d1d3d372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d1d3d372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40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20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45.png"/><Relationship Id="rId11" Type="http://schemas.openxmlformats.org/officeDocument/2006/relationships/image" Target="../media/image29.png"/><Relationship Id="rId22" Type="http://schemas.openxmlformats.org/officeDocument/2006/relationships/image" Target="../media/image1.png"/><Relationship Id="rId10" Type="http://schemas.openxmlformats.org/officeDocument/2006/relationships/image" Target="../media/image33.png"/><Relationship Id="rId21" Type="http://schemas.openxmlformats.org/officeDocument/2006/relationships/image" Target="../media/image4.png"/><Relationship Id="rId13" Type="http://schemas.openxmlformats.org/officeDocument/2006/relationships/image" Target="../media/image31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9" Type="http://schemas.openxmlformats.org/officeDocument/2006/relationships/image" Target="../media/image25.png"/><Relationship Id="rId15" Type="http://schemas.openxmlformats.org/officeDocument/2006/relationships/image" Target="../media/image36.png"/><Relationship Id="rId14" Type="http://schemas.openxmlformats.org/officeDocument/2006/relationships/image" Target="../media/image37.png"/><Relationship Id="rId17" Type="http://schemas.openxmlformats.org/officeDocument/2006/relationships/image" Target="../media/image39.png"/><Relationship Id="rId16" Type="http://schemas.openxmlformats.org/officeDocument/2006/relationships/image" Target="../media/image44.png"/><Relationship Id="rId5" Type="http://schemas.openxmlformats.org/officeDocument/2006/relationships/image" Target="../media/image27.png"/><Relationship Id="rId19" Type="http://schemas.openxmlformats.org/officeDocument/2006/relationships/image" Target="../media/image43.png"/><Relationship Id="rId6" Type="http://schemas.openxmlformats.org/officeDocument/2006/relationships/image" Target="../media/image28.png"/><Relationship Id="rId18" Type="http://schemas.openxmlformats.org/officeDocument/2006/relationships/image" Target="../media/image42.png"/><Relationship Id="rId7" Type="http://schemas.openxmlformats.org/officeDocument/2006/relationships/image" Target="../media/image32.png"/><Relationship Id="rId8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5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38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14396" l="0" r="0" t="18426"/>
          <a:stretch/>
        </p:blipFill>
        <p:spPr>
          <a:xfrm>
            <a:off x="0" y="805163"/>
            <a:ext cx="9144000" cy="353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5100" y="0"/>
            <a:ext cx="2628900" cy="557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425" y="0"/>
            <a:ext cx="899900" cy="80516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4294967295" type="title"/>
          </p:nvPr>
        </p:nvSpPr>
        <p:spPr>
          <a:xfrm>
            <a:off x="441964" y="4513700"/>
            <a:ext cx="83466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</a:pPr>
            <a:r>
              <a:rPr lang="en"/>
              <a:t>A Journey through expertise...</a:t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7609900" y="2441625"/>
            <a:ext cx="1016400" cy="44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7295675" y="2372263"/>
            <a:ext cx="1339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LEAP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/>
              <a:t>Academy</a:t>
            </a:r>
            <a:endParaRPr b="1" sz="70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6264" y="2491075"/>
            <a:ext cx="450286" cy="39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/>
          <p:nvPr/>
        </p:nvSpPr>
        <p:spPr>
          <a:xfrm>
            <a:off x="7259189" y="1233746"/>
            <a:ext cx="1190400" cy="370800"/>
          </a:xfrm>
          <a:prstGeom prst="rect">
            <a:avLst/>
          </a:prstGeom>
          <a:solidFill>
            <a:srgbClr val="A3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Go SDK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6" name="Google Shape;186;p22"/>
          <p:cNvSpPr/>
          <p:nvPr/>
        </p:nvSpPr>
        <p:spPr>
          <a:xfrm>
            <a:off x="5973945" y="1233746"/>
            <a:ext cx="1190400" cy="370800"/>
          </a:xfrm>
          <a:prstGeom prst="rect">
            <a:avLst/>
          </a:prstGeom>
          <a:solidFill>
            <a:srgbClr val="A3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Ansible SDK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4688700" y="1233746"/>
            <a:ext cx="1190400" cy="370800"/>
          </a:xfrm>
          <a:prstGeom prst="rect">
            <a:avLst/>
          </a:prstGeom>
          <a:solidFill>
            <a:srgbClr val="A3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Helm SDK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8" name="Google Shape;188;p22"/>
          <p:cNvSpPr txBox="1"/>
          <p:nvPr/>
        </p:nvSpPr>
        <p:spPr>
          <a:xfrm>
            <a:off x="4528075" y="1594575"/>
            <a:ext cx="15120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Overpass"/>
                <a:ea typeface="Overpass"/>
                <a:cs typeface="Overpass"/>
                <a:sym typeface="Overpass"/>
              </a:rPr>
              <a:t>“No code” Operator</a:t>
            </a:r>
            <a:endParaRPr i="1"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5986797" y="1594574"/>
            <a:ext cx="11904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Overpass"/>
                <a:ea typeface="Overpass"/>
                <a:cs typeface="Overpass"/>
                <a:sym typeface="Overpass"/>
              </a:rPr>
              <a:t>Perfect for Ops</a:t>
            </a:r>
            <a:endParaRPr i="1"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0" name="Google Shape;190;p22"/>
          <p:cNvSpPr txBox="1"/>
          <p:nvPr/>
        </p:nvSpPr>
        <p:spPr>
          <a:xfrm>
            <a:off x="7017548" y="1594575"/>
            <a:ext cx="16809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Overpass"/>
                <a:ea typeface="Overpass"/>
                <a:cs typeface="Overpass"/>
                <a:sym typeface="Overpass"/>
              </a:rPr>
              <a:t>Full power &amp; features</a:t>
            </a:r>
            <a:endParaRPr i="1"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1" name="Google Shape;191;p22"/>
          <p:cNvSpPr/>
          <p:nvPr/>
        </p:nvSpPr>
        <p:spPr>
          <a:xfrm>
            <a:off x="5786375" y="2357750"/>
            <a:ext cx="1565700" cy="37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Testing framework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5643139" y="3168310"/>
            <a:ext cx="1851900" cy="37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Verification &amp; Scorecard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93" name="Google Shape;193;p22"/>
          <p:cNvCxnSpPr/>
          <p:nvPr/>
        </p:nvCxnSpPr>
        <p:spPr>
          <a:xfrm>
            <a:off x="5284034" y="1917908"/>
            <a:ext cx="973200" cy="3462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2"/>
          <p:cNvCxnSpPr/>
          <p:nvPr/>
        </p:nvCxnSpPr>
        <p:spPr>
          <a:xfrm flipH="1">
            <a:off x="6877065" y="1917908"/>
            <a:ext cx="973200" cy="3462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2"/>
          <p:cNvCxnSpPr>
            <a:stCxn id="189" idx="2"/>
          </p:cNvCxnSpPr>
          <p:nvPr/>
        </p:nvCxnSpPr>
        <p:spPr>
          <a:xfrm>
            <a:off x="6581997" y="1917974"/>
            <a:ext cx="0" cy="324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22"/>
          <p:cNvCxnSpPr/>
          <p:nvPr/>
        </p:nvCxnSpPr>
        <p:spPr>
          <a:xfrm>
            <a:off x="6582015" y="2780852"/>
            <a:ext cx="0" cy="324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22"/>
          <p:cNvSpPr txBox="1"/>
          <p:nvPr/>
        </p:nvSpPr>
        <p:spPr>
          <a:xfrm>
            <a:off x="398500" y="1736525"/>
            <a:ext cx="3881400" cy="3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</a:pPr>
            <a:r>
              <a:rPr lang="en" sz="1600">
                <a:latin typeface="Overpass"/>
                <a:ea typeface="Overpass"/>
                <a:cs typeface="Overpass"/>
                <a:sym typeface="Overpass"/>
              </a:rPr>
              <a:t>“No code” improvements to Helm SDK user experience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</a:pPr>
            <a:r>
              <a:rPr lang="en" sz="1600">
                <a:latin typeface="Overpass"/>
                <a:ea typeface="Overpass"/>
                <a:cs typeface="Overpass"/>
                <a:sym typeface="Overpass"/>
              </a:rPr>
              <a:t>Testing is extremely important for Operators, we have a testing framework built in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●"/>
            </a:pPr>
            <a:r>
              <a:rPr lang="en" sz="1600">
                <a:latin typeface="Overpass"/>
                <a:ea typeface="Overpass"/>
                <a:cs typeface="Overpass"/>
                <a:sym typeface="Overpass"/>
              </a:rPr>
              <a:t>SDK includes a “scorecard” to ensure your Operator is technically correct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8" name="Google Shape;198;p22"/>
          <p:cNvSpPr/>
          <p:nvPr/>
        </p:nvSpPr>
        <p:spPr>
          <a:xfrm>
            <a:off x="5960997" y="4006500"/>
            <a:ext cx="1216200" cy="37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OperatorHub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99" name="Google Shape;199;p22"/>
          <p:cNvCxnSpPr/>
          <p:nvPr/>
        </p:nvCxnSpPr>
        <p:spPr>
          <a:xfrm>
            <a:off x="6582015" y="3619052"/>
            <a:ext cx="0" cy="324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4125" y="27625"/>
            <a:ext cx="295975" cy="49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22"/>
          <p:cNvCxnSpPr/>
          <p:nvPr/>
        </p:nvCxnSpPr>
        <p:spPr>
          <a:xfrm>
            <a:off x="8537250" y="90650"/>
            <a:ext cx="10800" cy="3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5189" y="76100"/>
            <a:ext cx="450286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/>
          <p:nvPr/>
        </p:nvSpPr>
        <p:spPr>
          <a:xfrm>
            <a:off x="0" y="441975"/>
            <a:ext cx="3321600" cy="490500"/>
          </a:xfrm>
          <a:prstGeom prst="snip1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OPERATOR SDK</a:t>
            </a:r>
            <a:endParaRPr sz="20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/>
          <p:nvPr/>
        </p:nvSpPr>
        <p:spPr>
          <a:xfrm>
            <a:off x="2642400" y="1084823"/>
            <a:ext cx="1576500" cy="675900"/>
          </a:xfrm>
          <a:prstGeom prst="rect">
            <a:avLst/>
          </a:prstGeom>
          <a:solidFill>
            <a:srgbClr val="C9DAF8">
              <a:alpha val="52310"/>
            </a:srgbClr>
          </a:solidFill>
          <a:ln cap="flat" cmpd="sng" w="9525">
            <a:solidFill>
              <a:srgbClr val="5E96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Container Build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4815472" y="1084825"/>
            <a:ext cx="1206300" cy="67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E96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Tomcat Chart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Proxima Nova"/>
                <a:ea typeface="Proxima Nova"/>
                <a:cs typeface="Proxima Nova"/>
                <a:sym typeface="Proxima Nova"/>
              </a:rPr>
              <a:t>chart.yaml</a:t>
            </a:r>
            <a:endParaRPr i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2642400" y="2003168"/>
            <a:ext cx="1576500" cy="675900"/>
          </a:xfrm>
          <a:prstGeom prst="rect">
            <a:avLst/>
          </a:prstGeom>
          <a:solidFill>
            <a:srgbClr val="C9DAF8">
              <a:alpha val="52310"/>
            </a:srgbClr>
          </a:solidFill>
          <a:ln cap="flat" cmpd="sng" w="9525">
            <a:solidFill>
              <a:srgbClr val="5E96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Operator Container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Proxima Nova"/>
                <a:ea typeface="Proxima Nova"/>
                <a:cs typeface="Proxima Nova"/>
                <a:sym typeface="Proxima Nova"/>
              </a:rPr>
              <a:t>v1.2.7 chart</a:t>
            </a:r>
            <a:endParaRPr i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1" name="Google Shape;211;p23"/>
          <p:cNvCxnSpPr>
            <a:stCxn id="208" idx="2"/>
            <a:endCxn id="210" idx="0"/>
          </p:cNvCxnSpPr>
          <p:nvPr/>
        </p:nvCxnSpPr>
        <p:spPr>
          <a:xfrm flipH="1" rot="-5400000">
            <a:off x="3309750" y="1881623"/>
            <a:ext cx="242400" cy="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23"/>
          <p:cNvSpPr/>
          <p:nvPr/>
        </p:nvSpPr>
        <p:spPr>
          <a:xfrm>
            <a:off x="4673570" y="2199495"/>
            <a:ext cx="2066100" cy="1458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E96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Tomcat Object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Consolas"/>
                <a:ea typeface="Consolas"/>
                <a:cs typeface="Consolas"/>
                <a:sym typeface="Consolas"/>
              </a:rPr>
              <a:t>apiVersion: apache.org/v1</a:t>
            </a:r>
            <a:endParaRPr i="1"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Consolas"/>
                <a:ea typeface="Consolas"/>
                <a:cs typeface="Consolas"/>
                <a:sym typeface="Consolas"/>
              </a:rPr>
              <a:t>kind: Tomcat</a:t>
            </a:r>
            <a:endParaRPr i="1"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Consolas"/>
                <a:ea typeface="Consolas"/>
                <a:cs typeface="Consolas"/>
                <a:sym typeface="Consolas"/>
              </a:rPr>
              <a:t>metadata:</a:t>
            </a:r>
            <a:endParaRPr i="1"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Consolas"/>
                <a:ea typeface="Consolas"/>
                <a:cs typeface="Consolas"/>
                <a:sym typeface="Consolas"/>
              </a:rPr>
              <a:t>  name: prod-1.2.7</a:t>
            </a:r>
            <a:endParaRPr i="1"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Consolas"/>
                <a:ea typeface="Consolas"/>
                <a:cs typeface="Consolas"/>
                <a:sym typeface="Consolas"/>
              </a:rPr>
              <a:t>  Namespace: production</a:t>
            </a:r>
            <a:endParaRPr i="1"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Consolas"/>
                <a:ea typeface="Consolas"/>
                <a:cs typeface="Consolas"/>
                <a:sym typeface="Consolas"/>
              </a:rPr>
              <a:t>spec:</a:t>
            </a:r>
            <a:endParaRPr i="1"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Consolas"/>
                <a:ea typeface="Consolas"/>
                <a:cs typeface="Consolas"/>
                <a:sym typeface="Consolas"/>
              </a:rPr>
              <a:t>  replicaCount: 10</a:t>
            </a:r>
            <a:endParaRPr i="1"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Consolas"/>
                <a:ea typeface="Consolas"/>
                <a:cs typeface="Consolas"/>
                <a:sym typeface="Consolas"/>
              </a:rPr>
              <a:t>  maxActiveSessions: 1000</a:t>
            </a:r>
            <a:endParaRPr i="1"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3" name="Google Shape;213;p23"/>
          <p:cNvSpPr/>
          <p:nvPr/>
        </p:nvSpPr>
        <p:spPr>
          <a:xfrm>
            <a:off x="2642400" y="2921537"/>
            <a:ext cx="1576500" cy="675900"/>
          </a:xfrm>
          <a:prstGeom prst="rect">
            <a:avLst/>
          </a:prstGeom>
          <a:solidFill>
            <a:srgbClr val="C9DAF8">
              <a:alpha val="52310"/>
            </a:srgbClr>
          </a:solidFill>
          <a:ln cap="flat" cmpd="sng" w="9525">
            <a:solidFill>
              <a:srgbClr val="5E96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Running Operator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Proxima Nova"/>
                <a:ea typeface="Proxima Nova"/>
                <a:cs typeface="Proxima Nova"/>
                <a:sym typeface="Proxima Nova"/>
              </a:rPr>
              <a:t>v1.2.7</a:t>
            </a:r>
            <a:endParaRPr i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4" name="Google Shape;214;p23"/>
          <p:cNvCxnSpPr>
            <a:stCxn id="210" idx="2"/>
            <a:endCxn id="213" idx="0"/>
          </p:cNvCxnSpPr>
          <p:nvPr/>
        </p:nvCxnSpPr>
        <p:spPr>
          <a:xfrm flipH="1" rot="-5400000">
            <a:off x="3309750" y="2799968"/>
            <a:ext cx="242400" cy="600"/>
          </a:xfrm>
          <a:prstGeom prst="bentConnector3">
            <a:avLst>
              <a:gd fmla="val 50014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3"/>
          <p:cNvCxnSpPr/>
          <p:nvPr/>
        </p:nvCxnSpPr>
        <p:spPr>
          <a:xfrm rot="10800000">
            <a:off x="4292275" y="3272938"/>
            <a:ext cx="3741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23"/>
          <p:cNvSpPr/>
          <p:nvPr/>
        </p:nvSpPr>
        <p:spPr>
          <a:xfrm>
            <a:off x="2169600" y="4055075"/>
            <a:ext cx="4865400" cy="77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oc get Tomcats --all-namespaces</a:t>
            </a:r>
            <a:endParaRPr sz="1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NAMESPACE     NAME             READY     STATUS    RESTARTS   AGE</a:t>
            </a:r>
            <a:endParaRPr sz="1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production    prod-1.2.7       1/1       Running   0          4d</a:t>
            </a:r>
            <a:endParaRPr sz="1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staging       staging-v1.2.8   1/1       Running   1          2h</a:t>
            </a:r>
            <a:endParaRPr sz="1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17" name="Google Shape;217;p23"/>
          <p:cNvCxnSpPr>
            <a:stCxn id="213" idx="2"/>
          </p:cNvCxnSpPr>
          <p:nvPr/>
        </p:nvCxnSpPr>
        <p:spPr>
          <a:xfrm flipH="1" rot="-5400000">
            <a:off x="3236250" y="3791837"/>
            <a:ext cx="389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8" name="Google Shape;2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925" y="1412253"/>
            <a:ext cx="226450" cy="2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678" y="2340038"/>
            <a:ext cx="226450" cy="24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23"/>
          <p:cNvCxnSpPr/>
          <p:nvPr/>
        </p:nvCxnSpPr>
        <p:spPr>
          <a:xfrm flipH="1">
            <a:off x="4218772" y="1422775"/>
            <a:ext cx="5967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1" name="Google Shape;2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4125" y="27625"/>
            <a:ext cx="295975" cy="49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23"/>
          <p:cNvCxnSpPr/>
          <p:nvPr/>
        </p:nvCxnSpPr>
        <p:spPr>
          <a:xfrm>
            <a:off x="8537250" y="90650"/>
            <a:ext cx="10800" cy="3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3" name="Google Shape;22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5189" y="76100"/>
            <a:ext cx="450286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/>
          <p:nvPr/>
        </p:nvSpPr>
        <p:spPr>
          <a:xfrm>
            <a:off x="0" y="441975"/>
            <a:ext cx="2642400" cy="490500"/>
          </a:xfrm>
          <a:prstGeom prst="snip1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HELM SDK</a:t>
            </a:r>
            <a:endParaRPr sz="20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/>
        </p:nvSpPr>
        <p:spPr>
          <a:xfrm>
            <a:off x="5356250" y="1519725"/>
            <a:ext cx="3315300" cy="3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Automated, full-stack installation</a:t>
            </a:r>
            <a:r>
              <a:rPr lang="en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 from the container host to application services</a:t>
            </a:r>
            <a:endParaRPr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Seamless Kubernetes deployment </a:t>
            </a:r>
            <a:r>
              <a:rPr lang="en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to any cloud or on-premises environment</a:t>
            </a:r>
            <a:endParaRPr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Autoscaling</a:t>
            </a:r>
            <a:r>
              <a:rPr lang="en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 of cloud resources</a:t>
            </a:r>
            <a:endParaRPr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One-click updates </a:t>
            </a:r>
            <a:r>
              <a:rPr lang="en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rPr>
              <a:t>for platform, services, and applications</a:t>
            </a:r>
            <a:endParaRPr sz="1200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663844" y="1068713"/>
            <a:ext cx="78165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A smarter Kubernetes platform</a:t>
            </a:r>
            <a:endParaRPr b="1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31" name="Google Shape;231;p24"/>
          <p:cNvPicPr preferRelativeResize="0"/>
          <p:nvPr/>
        </p:nvPicPr>
        <p:blipFill rotWithShape="1">
          <a:blip r:embed="rId3">
            <a:alphaModFix/>
          </a:blip>
          <a:srcRect b="0" l="1205" r="0" t="0"/>
          <a:stretch/>
        </p:blipFill>
        <p:spPr>
          <a:xfrm>
            <a:off x="322250" y="1521725"/>
            <a:ext cx="4983416" cy="297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5803" y="1604997"/>
            <a:ext cx="4158698" cy="286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4125" y="27625"/>
            <a:ext cx="295975" cy="49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24"/>
          <p:cNvCxnSpPr/>
          <p:nvPr/>
        </p:nvCxnSpPr>
        <p:spPr>
          <a:xfrm>
            <a:off x="8537250" y="90650"/>
            <a:ext cx="10800" cy="3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5" name="Google Shape;23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5189" y="76100"/>
            <a:ext cx="450286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4"/>
          <p:cNvSpPr/>
          <p:nvPr/>
        </p:nvSpPr>
        <p:spPr>
          <a:xfrm>
            <a:off x="0" y="441975"/>
            <a:ext cx="4238700" cy="490500"/>
          </a:xfrm>
          <a:prstGeom prst="snip1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OpenShift Container Platform 4</a:t>
            </a:r>
            <a:endParaRPr sz="20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/>
          <p:nvPr/>
        </p:nvSpPr>
        <p:spPr>
          <a:xfrm>
            <a:off x="284250" y="2097450"/>
            <a:ext cx="1866300" cy="2282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"/>
          <p:cNvSpPr/>
          <p:nvPr/>
        </p:nvSpPr>
        <p:spPr>
          <a:xfrm>
            <a:off x="5542625" y="1274400"/>
            <a:ext cx="3275400" cy="4455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5"/>
          <p:cNvSpPr/>
          <p:nvPr/>
        </p:nvSpPr>
        <p:spPr>
          <a:xfrm>
            <a:off x="2189825" y="1274400"/>
            <a:ext cx="3275400" cy="445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050" y="1343187"/>
            <a:ext cx="2097751" cy="30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 txBox="1"/>
          <p:nvPr/>
        </p:nvSpPr>
        <p:spPr>
          <a:xfrm>
            <a:off x="2189825" y="1685938"/>
            <a:ext cx="32100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verpass"/>
                <a:ea typeface="Overpass"/>
                <a:cs typeface="Overpass"/>
                <a:sym typeface="Overpass"/>
              </a:rPr>
              <a:t>General Purpose OS</a:t>
            </a:r>
            <a:endParaRPr b="1" sz="13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5499125" y="1685938"/>
            <a:ext cx="32100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verpass"/>
                <a:ea typeface="Overpass"/>
                <a:cs typeface="Overpass"/>
                <a:sym typeface="Overpass"/>
              </a:rPr>
              <a:t>Immutable container host</a:t>
            </a:r>
            <a:endParaRPr b="1" sz="13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189800" y="2097450"/>
            <a:ext cx="18477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BENEFITS</a:t>
            </a:r>
            <a:endParaRPr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189800" y="3821625"/>
            <a:ext cx="18477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WHEN TO USE</a:t>
            </a:r>
            <a:endParaRPr b="1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249" name="Google Shape;249;p25"/>
          <p:cNvCxnSpPr/>
          <p:nvPr/>
        </p:nvCxnSpPr>
        <p:spPr>
          <a:xfrm flipH="1" rot="10800000">
            <a:off x="284250" y="1999250"/>
            <a:ext cx="8575500" cy="18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25"/>
          <p:cNvSpPr txBox="1"/>
          <p:nvPr/>
        </p:nvSpPr>
        <p:spPr>
          <a:xfrm>
            <a:off x="2188675" y="2109425"/>
            <a:ext cx="3275400" cy="14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• 10+ year enterprise life cycle </a:t>
            </a:r>
            <a:endParaRPr sz="13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• Industry standard security</a:t>
            </a:r>
            <a:endParaRPr sz="13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• High performance on any infrastructure</a:t>
            </a:r>
            <a:endParaRPr sz="13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• Customizable and compatible with wide   </a:t>
            </a:r>
            <a:endParaRPr sz="13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   ecosystem of partner solutions</a:t>
            </a:r>
            <a:endParaRPr sz="13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5502300" y="2109425"/>
            <a:ext cx="3570600" cy="14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• Self-managing, over-the-air updates</a:t>
            </a:r>
            <a:endParaRPr sz="13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• Immutable and tightly integrated with </a:t>
            </a:r>
            <a:endParaRPr sz="13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   OpenShift</a:t>
            </a:r>
            <a:endParaRPr sz="13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• </a:t>
            </a:r>
            <a:r>
              <a:rPr lang="en" sz="13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Host isolation is enforced via Containers</a:t>
            </a:r>
            <a:endParaRPr sz="13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• Optimized performance on popular   </a:t>
            </a:r>
            <a:endParaRPr sz="13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   infrastructure</a:t>
            </a:r>
            <a:endParaRPr sz="13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252" name="Google Shape;252;p25"/>
          <p:cNvCxnSpPr/>
          <p:nvPr/>
        </p:nvCxnSpPr>
        <p:spPr>
          <a:xfrm flipH="1" rot="10800000">
            <a:off x="284250" y="3599450"/>
            <a:ext cx="8575500" cy="18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25"/>
          <p:cNvSpPr txBox="1"/>
          <p:nvPr/>
        </p:nvSpPr>
        <p:spPr>
          <a:xfrm>
            <a:off x="2189825" y="3825275"/>
            <a:ext cx="32754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When customization and integration with additional solutions is required</a:t>
            </a:r>
            <a:endParaRPr sz="13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54" name="Google Shape;254;p25"/>
          <p:cNvSpPr txBox="1"/>
          <p:nvPr/>
        </p:nvSpPr>
        <p:spPr>
          <a:xfrm>
            <a:off x="5542625" y="3826175"/>
            <a:ext cx="32754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When cloud-native, hands-free operations are a top priority</a:t>
            </a:r>
            <a:endParaRPr sz="13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255" name="Google Shape;255;p25"/>
          <p:cNvCxnSpPr/>
          <p:nvPr/>
        </p:nvCxnSpPr>
        <p:spPr>
          <a:xfrm flipH="1" rot="10800000">
            <a:off x="284250" y="4285250"/>
            <a:ext cx="8575500" cy="18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6" name="Google Shape;256;p25"/>
          <p:cNvPicPr preferRelativeResize="0"/>
          <p:nvPr/>
        </p:nvPicPr>
        <p:blipFill rotWithShape="1">
          <a:blip r:embed="rId3">
            <a:alphaModFix/>
          </a:blip>
          <a:srcRect b="0" l="0" r="1409" t="0"/>
          <a:stretch/>
        </p:blipFill>
        <p:spPr>
          <a:xfrm>
            <a:off x="5639925" y="1343175"/>
            <a:ext cx="2068176" cy="3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4125" y="27625"/>
            <a:ext cx="295975" cy="49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25"/>
          <p:cNvCxnSpPr/>
          <p:nvPr/>
        </p:nvCxnSpPr>
        <p:spPr>
          <a:xfrm>
            <a:off x="8537250" y="90650"/>
            <a:ext cx="10800" cy="3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9" name="Google Shape;2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5189" y="76100"/>
            <a:ext cx="450286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5"/>
          <p:cNvSpPr/>
          <p:nvPr/>
        </p:nvSpPr>
        <p:spPr>
          <a:xfrm>
            <a:off x="0" y="441975"/>
            <a:ext cx="4412700" cy="490500"/>
          </a:xfrm>
          <a:prstGeom prst="snip1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RED HAT ENTERPRISE LINUX</a:t>
            </a:r>
            <a:endParaRPr sz="20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26"/>
          <p:cNvGrpSpPr/>
          <p:nvPr/>
        </p:nvGrpSpPr>
        <p:grpSpPr>
          <a:xfrm>
            <a:off x="272713" y="1313778"/>
            <a:ext cx="8589309" cy="3172936"/>
            <a:chOff x="343650" y="1382800"/>
            <a:chExt cx="8306875" cy="3007523"/>
          </a:xfrm>
        </p:grpSpPr>
        <p:sp>
          <p:nvSpPr>
            <p:cNvPr id="266" name="Google Shape;266;p26"/>
            <p:cNvSpPr txBox="1"/>
            <p:nvPr/>
          </p:nvSpPr>
          <p:spPr>
            <a:xfrm>
              <a:off x="343650" y="1382800"/>
              <a:ext cx="4641000" cy="29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Red Hat Enterprise Linux CoreOS is versioned with OpenShift</a:t>
              </a:r>
              <a:endParaRPr b="1" sz="12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CoreOS is tested and shipped in conjunction with the platform. Red Hat runs thousands of tests against these configurations.</a:t>
              </a:r>
              <a:endParaRPr sz="12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Overpass"/>
                  <a:ea typeface="Overpass"/>
                  <a:cs typeface="Overpass"/>
                  <a:sym typeface="Overpass"/>
                </a:rPr>
                <a:t>Red Hat Enterprise Linux CoreOS is managed by the cluster</a:t>
              </a:r>
              <a:endParaRPr b="1" sz="12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Overpass Light"/>
                  <a:ea typeface="Overpass Light"/>
                  <a:cs typeface="Overpass Light"/>
                  <a:sym typeface="Overpass Light"/>
                </a:rPr>
                <a:t>The Operating system is operated as part of the cluster, with the config for components </a:t>
              </a:r>
              <a:r>
                <a:rPr lang="en" sz="1200">
                  <a:latin typeface="Overpass Light"/>
                  <a:ea typeface="Overpass Light"/>
                  <a:cs typeface="Overpass Light"/>
                  <a:sym typeface="Overpass Light"/>
                </a:rPr>
                <a:t>managed by Machine Config Operator</a:t>
              </a:r>
              <a:r>
                <a:rPr lang="en" sz="1200">
                  <a:latin typeface="Overpass Light"/>
                  <a:ea typeface="Overpass Light"/>
                  <a:cs typeface="Overpass Light"/>
                  <a:sym typeface="Overpass Light"/>
                </a:rPr>
                <a:t>:</a:t>
              </a:r>
              <a:endParaRPr sz="1200">
                <a:latin typeface="Overpass Light"/>
                <a:ea typeface="Overpass Light"/>
                <a:cs typeface="Overpass Light"/>
                <a:sym typeface="Overpass Light"/>
              </a:endParaRPr>
            </a:p>
            <a:p>
              <a:pPr indent="-304800" lvl="0" marL="4572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Overpass Light"/>
                <a:buChar char="●"/>
              </a:pPr>
              <a:r>
                <a:rPr lang="en" sz="1200">
                  <a:latin typeface="Overpass Light"/>
                  <a:ea typeface="Overpass Light"/>
                  <a:cs typeface="Overpass Light"/>
                  <a:sym typeface="Overpass Light"/>
                </a:rPr>
                <a:t>CRI-O config</a:t>
              </a:r>
              <a:endParaRPr sz="1200">
                <a:latin typeface="Overpass Light"/>
                <a:ea typeface="Overpass Light"/>
                <a:cs typeface="Overpass Light"/>
                <a:sym typeface="Overpass Light"/>
              </a:endParaRPr>
            </a:p>
            <a:p>
              <a:pPr indent="-304800" lvl="0" marL="4572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Overpass Light"/>
                <a:buChar char="●"/>
              </a:pPr>
              <a:r>
                <a:rPr lang="en" sz="1200">
                  <a:latin typeface="Overpass Light"/>
                  <a:ea typeface="Overpass Light"/>
                  <a:cs typeface="Overpass Light"/>
                  <a:sym typeface="Overpass Light"/>
                </a:rPr>
                <a:t>Kubelet config</a:t>
              </a:r>
              <a:endParaRPr sz="1200">
                <a:latin typeface="Overpass Light"/>
                <a:ea typeface="Overpass Light"/>
                <a:cs typeface="Overpass Light"/>
                <a:sym typeface="Overpass Light"/>
              </a:endParaRPr>
            </a:p>
            <a:p>
              <a:pPr indent="-304800" lvl="0" marL="4572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Overpass Light"/>
                <a:buChar char="●"/>
              </a:pPr>
              <a:r>
                <a:rPr lang="en" sz="1200">
                  <a:latin typeface="Overpass Light"/>
                  <a:ea typeface="Overpass Light"/>
                  <a:cs typeface="Overpass Light"/>
                  <a:sym typeface="Overpass Light"/>
                </a:rPr>
                <a:t>Authorized registries</a:t>
              </a:r>
              <a:endParaRPr sz="1200">
                <a:latin typeface="Overpass Light"/>
                <a:ea typeface="Overpass Light"/>
                <a:cs typeface="Overpass Light"/>
                <a:sym typeface="Overpass Light"/>
              </a:endParaRPr>
            </a:p>
            <a:p>
              <a:pPr indent="-304800" lvl="0" marL="4572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Overpass Light"/>
                <a:buChar char="●"/>
              </a:pPr>
              <a:r>
                <a:rPr lang="en" sz="1200">
                  <a:latin typeface="Overpass Light"/>
                  <a:ea typeface="Overpass Light"/>
                  <a:cs typeface="Overpass Light"/>
                  <a:sym typeface="Overpass Light"/>
                </a:rPr>
                <a:t>SSH config</a:t>
              </a:r>
              <a:endParaRPr sz="1200">
                <a:latin typeface="Overpass Light"/>
                <a:ea typeface="Overpass Light"/>
                <a:cs typeface="Overpass Light"/>
                <a:sym typeface="Overpass Light"/>
              </a:endParaRPr>
            </a:p>
            <a:p>
              <a:pPr indent="0" lvl="0" marL="4572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Overpass Light"/>
                <a:ea typeface="Overpass Light"/>
                <a:cs typeface="Overpass Light"/>
                <a:sym typeface="Overpass Light"/>
              </a:endParaRPr>
            </a:p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  <p:cxnSp>
          <p:nvCxnSpPr>
            <p:cNvPr id="267" name="Google Shape;267;p26"/>
            <p:cNvCxnSpPr/>
            <p:nvPr/>
          </p:nvCxnSpPr>
          <p:spPr>
            <a:xfrm>
              <a:off x="6896400" y="2678163"/>
              <a:ext cx="0" cy="1212900"/>
            </a:xfrm>
            <a:prstGeom prst="straightConnector1">
              <a:avLst/>
            </a:prstGeom>
            <a:noFill/>
            <a:ln cap="flat" cmpd="sng" w="28575">
              <a:solidFill>
                <a:srgbClr val="C5000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8" name="Google Shape;268;p26"/>
            <p:cNvSpPr/>
            <p:nvPr/>
          </p:nvSpPr>
          <p:spPr>
            <a:xfrm>
              <a:off x="6013500" y="3541534"/>
              <a:ext cx="1765800" cy="621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C500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6013500" y="2358238"/>
              <a:ext cx="1765800" cy="621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C500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0" name="Google Shape;270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05977" y="2415788"/>
              <a:ext cx="1572613" cy="492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68169" y="3590601"/>
              <a:ext cx="1479386" cy="4921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Google Shape;272;p26"/>
            <p:cNvSpPr txBox="1"/>
            <p:nvPr/>
          </p:nvSpPr>
          <p:spPr>
            <a:xfrm>
              <a:off x="5927167" y="2924235"/>
              <a:ext cx="20466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verpass ExtraBold"/>
                  <a:ea typeface="Overpass ExtraBold"/>
                  <a:cs typeface="Overpass ExtraBold"/>
                  <a:sym typeface="Overpass ExtraBold"/>
                </a:rPr>
                <a:t>v4.1.6</a:t>
              </a:r>
              <a:endParaRPr>
                <a:latin typeface="Overpass ExtraBold"/>
                <a:ea typeface="Overpass ExtraBold"/>
                <a:cs typeface="Overpass ExtraBold"/>
                <a:sym typeface="Overpass ExtraBold"/>
              </a:endParaRPr>
            </a:p>
          </p:txBody>
        </p:sp>
        <p:sp>
          <p:nvSpPr>
            <p:cNvPr id="273" name="Google Shape;273;p26"/>
            <p:cNvSpPr txBox="1"/>
            <p:nvPr/>
          </p:nvSpPr>
          <p:spPr>
            <a:xfrm>
              <a:off x="5927167" y="4100523"/>
              <a:ext cx="20466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verpass ExtraBold"/>
                  <a:ea typeface="Overpass ExtraBold"/>
                  <a:cs typeface="Overpass ExtraBold"/>
                  <a:sym typeface="Overpass ExtraBold"/>
                </a:rPr>
                <a:t>v4.1.6</a:t>
              </a:r>
              <a:endParaRPr>
                <a:latin typeface="Overpass ExtraBold"/>
                <a:ea typeface="Overpass ExtraBold"/>
                <a:cs typeface="Overpass ExtraBold"/>
                <a:sym typeface="Overpass ExtraBold"/>
              </a:endParaRPr>
            </a:p>
          </p:txBody>
        </p:sp>
        <p:sp>
          <p:nvSpPr>
            <p:cNvPr id="274" name="Google Shape;274;p26"/>
            <p:cNvSpPr txBox="1"/>
            <p:nvPr/>
          </p:nvSpPr>
          <p:spPr>
            <a:xfrm>
              <a:off x="5252425" y="1382800"/>
              <a:ext cx="3398100" cy="7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Overpass"/>
                  <a:ea typeface="Overpass"/>
                  <a:cs typeface="Overpass"/>
                  <a:sym typeface="Overpass"/>
                </a:rPr>
                <a:t>RHEL CoreOS admins are responsible for:</a:t>
              </a:r>
              <a:endParaRPr b="1" sz="12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Nothing. </a:t>
              </a:r>
              <a:endParaRPr sz="1200"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  <p:pic>
          <p:nvPicPr>
            <p:cNvPr id="275" name="Google Shape;275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89625" y="1611100"/>
              <a:ext cx="240903" cy="240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82797" y="1601284"/>
              <a:ext cx="240903" cy="240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7" name="Google Shape;27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4125" y="27625"/>
            <a:ext cx="295975" cy="49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26"/>
          <p:cNvCxnSpPr/>
          <p:nvPr/>
        </p:nvCxnSpPr>
        <p:spPr>
          <a:xfrm>
            <a:off x="8537250" y="90650"/>
            <a:ext cx="10800" cy="3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9" name="Google Shape;27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75189" y="76100"/>
            <a:ext cx="450286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6"/>
          <p:cNvSpPr/>
          <p:nvPr/>
        </p:nvSpPr>
        <p:spPr>
          <a:xfrm>
            <a:off x="0" y="441975"/>
            <a:ext cx="7002600" cy="490500"/>
          </a:xfrm>
          <a:prstGeom prst="snip1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IMMUTABLE OPERATING SYSTEM FOR CONTAINERS</a:t>
            </a:r>
            <a:endParaRPr sz="20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27"/>
          <p:cNvCxnSpPr/>
          <p:nvPr/>
        </p:nvCxnSpPr>
        <p:spPr>
          <a:xfrm>
            <a:off x="5807950" y="1446725"/>
            <a:ext cx="0" cy="3135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6" name="Google Shape;286;p27"/>
          <p:cNvSpPr txBox="1"/>
          <p:nvPr/>
        </p:nvSpPr>
        <p:spPr>
          <a:xfrm>
            <a:off x="472000" y="701175"/>
            <a:ext cx="78453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5715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Day 1: </a:t>
            </a: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O</a:t>
            </a:r>
            <a:r>
              <a:rPr lang="en" sz="1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pen</a:t>
            </a: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S</a:t>
            </a:r>
            <a:r>
              <a:rPr lang="en" sz="1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hift</a:t>
            </a: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install</a:t>
            </a: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 - </a:t>
            </a:r>
            <a:r>
              <a:rPr lang="en" sz="1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Day 2: Operators</a:t>
            </a:r>
            <a:endParaRPr sz="1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318200" y="3073625"/>
            <a:ext cx="21390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openshift-install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3378225" y="3945775"/>
            <a:ext cx="2139000" cy="4431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Cloud resources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9" name="Google Shape;289;p27"/>
          <p:cNvSpPr/>
          <p:nvPr/>
        </p:nvSpPr>
        <p:spPr>
          <a:xfrm>
            <a:off x="3378225" y="3336175"/>
            <a:ext cx="2139000" cy="4431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Red Hat Enterprise Linux CoreOS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0" name="Google Shape;290;p27"/>
          <p:cNvSpPr/>
          <p:nvPr/>
        </p:nvSpPr>
        <p:spPr>
          <a:xfrm>
            <a:off x="3378225" y="2726575"/>
            <a:ext cx="4882200" cy="4431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Red Hat OpenShift Container Platform cluster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1" name="Google Shape;291;p27"/>
          <p:cNvSpPr/>
          <p:nvPr/>
        </p:nvSpPr>
        <p:spPr>
          <a:xfrm>
            <a:off x="3378225" y="2116975"/>
            <a:ext cx="4882200" cy="4431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Red Hat OpenShift Container Platform cluster services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2" name="Google Shape;292;p27"/>
          <p:cNvSpPr txBox="1"/>
          <p:nvPr/>
        </p:nvSpPr>
        <p:spPr>
          <a:xfrm>
            <a:off x="3364400" y="1419025"/>
            <a:ext cx="21807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Control Plane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3" name="Google Shape;293;p27"/>
          <p:cNvSpPr/>
          <p:nvPr/>
        </p:nvSpPr>
        <p:spPr>
          <a:xfrm>
            <a:off x="6121425" y="3945775"/>
            <a:ext cx="2139000" cy="4431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Cloud resources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4" name="Google Shape;294;p27"/>
          <p:cNvSpPr/>
          <p:nvPr/>
        </p:nvSpPr>
        <p:spPr>
          <a:xfrm>
            <a:off x="6121425" y="3336175"/>
            <a:ext cx="2139000" cy="4431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Red Hat Enterprise Linux CoreOS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5" name="Google Shape;295;p27"/>
          <p:cNvSpPr txBox="1"/>
          <p:nvPr/>
        </p:nvSpPr>
        <p:spPr>
          <a:xfrm>
            <a:off x="6107600" y="1419025"/>
            <a:ext cx="21807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Worker Nodes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6" name="Google Shape;296;p27"/>
          <p:cNvSpPr/>
          <p:nvPr/>
        </p:nvSpPr>
        <p:spPr>
          <a:xfrm>
            <a:off x="2589050" y="2000525"/>
            <a:ext cx="464100" cy="2533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7"/>
          <p:cNvSpPr txBox="1"/>
          <p:nvPr/>
        </p:nvSpPr>
        <p:spPr>
          <a:xfrm>
            <a:off x="726750" y="1355850"/>
            <a:ext cx="18000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User managed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8" name="Google Shape;298;p27"/>
          <p:cNvSpPr txBox="1"/>
          <p:nvPr/>
        </p:nvSpPr>
        <p:spPr>
          <a:xfrm>
            <a:off x="726750" y="1653825"/>
            <a:ext cx="18000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Installer/Operator managed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9" name="Google Shape;299;p27"/>
          <p:cNvSpPr/>
          <p:nvPr/>
        </p:nvSpPr>
        <p:spPr>
          <a:xfrm>
            <a:off x="546950" y="1432910"/>
            <a:ext cx="166200" cy="1662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7"/>
          <p:cNvSpPr/>
          <p:nvPr/>
        </p:nvSpPr>
        <p:spPr>
          <a:xfrm>
            <a:off x="546950" y="1737710"/>
            <a:ext cx="166200" cy="1662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4125" y="27625"/>
            <a:ext cx="295975" cy="49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27"/>
          <p:cNvCxnSpPr/>
          <p:nvPr/>
        </p:nvCxnSpPr>
        <p:spPr>
          <a:xfrm>
            <a:off x="8537250" y="90650"/>
            <a:ext cx="10800" cy="3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3" name="Google Shape;3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5189" y="76100"/>
            <a:ext cx="450286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7"/>
          <p:cNvSpPr/>
          <p:nvPr/>
        </p:nvSpPr>
        <p:spPr>
          <a:xfrm>
            <a:off x="0" y="213375"/>
            <a:ext cx="5428500" cy="490500"/>
          </a:xfrm>
          <a:prstGeom prst="snip1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FULL STACK AUTOMATED DEPLOYMENTS</a:t>
            </a:r>
            <a:endParaRPr sz="20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9" name="Google Shape;309;p28"/>
          <p:cNvCxnSpPr/>
          <p:nvPr/>
        </p:nvCxnSpPr>
        <p:spPr>
          <a:xfrm>
            <a:off x="5807950" y="1446725"/>
            <a:ext cx="0" cy="3135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0" name="Google Shape;310;p28"/>
          <p:cNvSpPr txBox="1"/>
          <p:nvPr/>
        </p:nvSpPr>
        <p:spPr>
          <a:xfrm>
            <a:off x="406650" y="701175"/>
            <a:ext cx="833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5715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Day 1: </a:t>
            </a: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O</a:t>
            </a:r>
            <a:r>
              <a:rPr lang="en" sz="1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pen</a:t>
            </a: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S</a:t>
            </a:r>
            <a:r>
              <a:rPr lang="en" sz="1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hift</a:t>
            </a: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install</a:t>
            </a: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 - </a:t>
            </a:r>
            <a:r>
              <a:rPr lang="en" sz="1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Day 2: Operators + Customer Manage</a:t>
            </a: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d</a:t>
            </a:r>
            <a:r>
              <a:rPr lang="en" sz="1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 Nodes &amp; Infra</a:t>
            </a:r>
            <a:endParaRPr sz="1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571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1" name="Google Shape;311;p28"/>
          <p:cNvSpPr txBox="1"/>
          <p:nvPr/>
        </p:nvSpPr>
        <p:spPr>
          <a:xfrm>
            <a:off x="311300" y="2357025"/>
            <a:ext cx="21390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openshift-install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2" name="Google Shape;312;p28"/>
          <p:cNvSpPr/>
          <p:nvPr/>
        </p:nvSpPr>
        <p:spPr>
          <a:xfrm>
            <a:off x="3378225" y="3945775"/>
            <a:ext cx="2139000" cy="443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Cloud resources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3" name="Google Shape;313;p28"/>
          <p:cNvSpPr/>
          <p:nvPr/>
        </p:nvSpPr>
        <p:spPr>
          <a:xfrm>
            <a:off x="3378225" y="3336175"/>
            <a:ext cx="2139000" cy="4431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Red Hat Enterprise Linux CoreOS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4" name="Google Shape;314;p28"/>
          <p:cNvSpPr/>
          <p:nvPr/>
        </p:nvSpPr>
        <p:spPr>
          <a:xfrm>
            <a:off x="3378225" y="2726575"/>
            <a:ext cx="4882200" cy="4431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Red Hat OpenShift Container Platform cluster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5" name="Google Shape;315;p28"/>
          <p:cNvSpPr/>
          <p:nvPr/>
        </p:nvSpPr>
        <p:spPr>
          <a:xfrm>
            <a:off x="3378225" y="2116975"/>
            <a:ext cx="4882200" cy="4431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Red Hat OpenShift Container Platform cluster services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6" name="Google Shape;316;p28"/>
          <p:cNvSpPr txBox="1"/>
          <p:nvPr/>
        </p:nvSpPr>
        <p:spPr>
          <a:xfrm>
            <a:off x="3364400" y="1419025"/>
            <a:ext cx="21807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Control Plane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7" name="Google Shape;317;p28"/>
          <p:cNvSpPr/>
          <p:nvPr/>
        </p:nvSpPr>
        <p:spPr>
          <a:xfrm>
            <a:off x="6121425" y="3945775"/>
            <a:ext cx="2139000" cy="443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Cloud resources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8" name="Google Shape;318;p28"/>
          <p:cNvSpPr/>
          <p:nvPr/>
        </p:nvSpPr>
        <p:spPr>
          <a:xfrm>
            <a:off x="6121425" y="3336175"/>
            <a:ext cx="2139000" cy="443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Red Hat Enterprise Linux /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RHEL CoreOS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9" name="Google Shape;319;p28"/>
          <p:cNvSpPr txBox="1"/>
          <p:nvPr/>
        </p:nvSpPr>
        <p:spPr>
          <a:xfrm>
            <a:off x="6107600" y="1419025"/>
            <a:ext cx="21807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Worker Nodes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20" name="Google Shape;320;p28"/>
          <p:cNvSpPr/>
          <p:nvPr/>
        </p:nvSpPr>
        <p:spPr>
          <a:xfrm>
            <a:off x="2589050" y="1986675"/>
            <a:ext cx="464100" cy="1225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8"/>
          <p:cNvSpPr txBox="1"/>
          <p:nvPr/>
        </p:nvSpPr>
        <p:spPr>
          <a:xfrm>
            <a:off x="311300" y="3728625"/>
            <a:ext cx="21390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Customer deployed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2589050" y="3295175"/>
            <a:ext cx="464100" cy="1225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3" name="Google Shape;323;p28"/>
          <p:cNvCxnSpPr/>
          <p:nvPr/>
        </p:nvCxnSpPr>
        <p:spPr>
          <a:xfrm>
            <a:off x="2526750" y="3253525"/>
            <a:ext cx="60435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24" name="Google Shape;324;p28"/>
          <p:cNvSpPr txBox="1"/>
          <p:nvPr/>
        </p:nvSpPr>
        <p:spPr>
          <a:xfrm>
            <a:off x="726750" y="1355850"/>
            <a:ext cx="18000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User managed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25" name="Google Shape;325;p28"/>
          <p:cNvSpPr txBox="1"/>
          <p:nvPr/>
        </p:nvSpPr>
        <p:spPr>
          <a:xfrm>
            <a:off x="726750" y="1653825"/>
            <a:ext cx="18000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Installer/Operator managed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26" name="Google Shape;326;p28"/>
          <p:cNvSpPr/>
          <p:nvPr/>
        </p:nvSpPr>
        <p:spPr>
          <a:xfrm>
            <a:off x="546950" y="1432910"/>
            <a:ext cx="166200" cy="1662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8"/>
          <p:cNvSpPr/>
          <p:nvPr/>
        </p:nvSpPr>
        <p:spPr>
          <a:xfrm>
            <a:off x="546950" y="1737710"/>
            <a:ext cx="166200" cy="1662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4125" y="27625"/>
            <a:ext cx="295975" cy="49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p28"/>
          <p:cNvCxnSpPr/>
          <p:nvPr/>
        </p:nvCxnSpPr>
        <p:spPr>
          <a:xfrm>
            <a:off x="8537250" y="90650"/>
            <a:ext cx="10800" cy="3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0" name="Google Shape;3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5189" y="76100"/>
            <a:ext cx="450286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8"/>
          <p:cNvSpPr/>
          <p:nvPr/>
        </p:nvSpPr>
        <p:spPr>
          <a:xfrm>
            <a:off x="0" y="213375"/>
            <a:ext cx="6358200" cy="490500"/>
          </a:xfrm>
          <a:prstGeom prst="snip1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DEPLOY TO PRE-EXISTING INFRASTRUCTURE</a:t>
            </a:r>
            <a:endParaRPr sz="20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 49@2x.png" id="336" name="Google Shape;336;p29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>
            <a:off x="1793081" y="2035963"/>
            <a:ext cx="14145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59@2x.png" id="337" name="Google Shape;337;p29"/>
          <p:cNvPicPr preferRelativeResize="0"/>
          <p:nvPr/>
        </p:nvPicPr>
        <p:blipFill rotWithShape="1">
          <a:blip r:embed="rId4">
            <a:alphaModFix/>
          </a:blip>
          <a:srcRect b="0" l="768" r="768" t="0"/>
          <a:stretch/>
        </p:blipFill>
        <p:spPr>
          <a:xfrm>
            <a:off x="1940719" y="2703019"/>
            <a:ext cx="1100100" cy="21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49@2x.png" id="338" name="Google Shape;338;p29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>
            <a:off x="3883818" y="2035963"/>
            <a:ext cx="14145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59@2x.png" id="339" name="Google Shape;339;p29"/>
          <p:cNvPicPr preferRelativeResize="0"/>
          <p:nvPr/>
        </p:nvPicPr>
        <p:blipFill rotWithShape="1">
          <a:blip r:embed="rId4">
            <a:alphaModFix/>
          </a:blip>
          <a:srcRect b="0" l="768" r="768" t="0"/>
          <a:stretch/>
        </p:blipFill>
        <p:spPr>
          <a:xfrm>
            <a:off x="4031450" y="2703019"/>
            <a:ext cx="1100100" cy="21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54@2x.png" id="340" name="Google Shape;340;p29"/>
          <p:cNvPicPr preferRelativeResize="0"/>
          <p:nvPr/>
        </p:nvPicPr>
        <p:blipFill rotWithShape="1">
          <a:blip r:embed="rId5">
            <a:alphaModFix/>
          </a:blip>
          <a:srcRect b="0" l="16573" r="16573" t="0"/>
          <a:stretch/>
        </p:blipFill>
        <p:spPr>
          <a:xfrm>
            <a:off x="1238250" y="2812244"/>
            <a:ext cx="3381300" cy="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9"/>
          <p:cNvSpPr txBox="1"/>
          <p:nvPr/>
        </p:nvSpPr>
        <p:spPr>
          <a:xfrm>
            <a:off x="1940718" y="2146430"/>
            <a:ext cx="11001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b="1" i="0" lang="en" sz="7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OPENSHIFT NODE 2</a:t>
            </a:r>
            <a:endParaRPr sz="700"/>
          </a:p>
        </p:txBody>
      </p:sp>
      <p:pic>
        <p:nvPicPr>
          <p:cNvPr descr="Asset 55@2x.png" id="342" name="Google Shape;342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9663" y="3181856"/>
            <a:ext cx="723900" cy="86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53@2x.png" id="343" name="Google Shape;343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14425" y="1597818"/>
            <a:ext cx="723900" cy="86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48@2x.png" id="344" name="Google Shape;344;p29"/>
          <p:cNvPicPr preferRelativeResize="0"/>
          <p:nvPr/>
        </p:nvPicPr>
        <p:blipFill rotWithShape="1">
          <a:blip r:embed="rId8">
            <a:alphaModFix/>
          </a:blip>
          <a:srcRect b="0" l="69" r="69" t="0"/>
          <a:stretch/>
        </p:blipFill>
        <p:spPr>
          <a:xfrm>
            <a:off x="1793081" y="1159668"/>
            <a:ext cx="3510000" cy="85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57@2x.png" id="345" name="Google Shape;345;p29"/>
          <p:cNvPicPr preferRelativeResize="0"/>
          <p:nvPr/>
        </p:nvPicPr>
        <p:blipFill rotWithShape="1">
          <a:blip r:embed="rId9">
            <a:alphaModFix/>
          </a:blip>
          <a:srcRect b="0" l="583" r="592" t="0"/>
          <a:stretch/>
        </p:blipFill>
        <p:spPr>
          <a:xfrm>
            <a:off x="2688800" y="1473993"/>
            <a:ext cx="1739100" cy="3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58@2x.png" id="346" name="Google Shape;346;p29"/>
          <p:cNvPicPr preferRelativeResize="0"/>
          <p:nvPr/>
        </p:nvPicPr>
        <p:blipFill rotWithShape="1">
          <a:blip r:embed="rId10">
            <a:alphaModFix/>
          </a:blip>
          <a:srcRect b="0" l="544" r="534" t="0"/>
          <a:stretch/>
        </p:blipFill>
        <p:spPr>
          <a:xfrm>
            <a:off x="1940719" y="2350300"/>
            <a:ext cx="1100100" cy="2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58@2x.png" id="347" name="Google Shape;347;p29"/>
          <p:cNvPicPr preferRelativeResize="0"/>
          <p:nvPr/>
        </p:nvPicPr>
        <p:blipFill rotWithShape="1">
          <a:blip r:embed="rId10">
            <a:alphaModFix/>
          </a:blip>
          <a:srcRect b="0" l="544" r="534" t="0"/>
          <a:stretch/>
        </p:blipFill>
        <p:spPr>
          <a:xfrm>
            <a:off x="4031450" y="2350300"/>
            <a:ext cx="1100100" cy="2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51 1@2x.png" id="348" name="Google Shape;348;p29"/>
          <p:cNvPicPr preferRelativeResize="0"/>
          <p:nvPr/>
        </p:nvPicPr>
        <p:blipFill rotWithShape="1">
          <a:blip r:embed="rId11">
            <a:alphaModFix/>
          </a:blip>
          <a:srcRect b="0" l="89" r="89" t="0"/>
          <a:stretch/>
        </p:blipFill>
        <p:spPr>
          <a:xfrm>
            <a:off x="581025" y="2276475"/>
            <a:ext cx="1066800" cy="11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52@2x.png" id="349" name="Google Shape;349;p29"/>
          <p:cNvPicPr preferRelativeResize="0"/>
          <p:nvPr/>
        </p:nvPicPr>
        <p:blipFill rotWithShape="1">
          <a:blip r:embed="rId12">
            <a:alphaModFix/>
          </a:blip>
          <a:srcRect b="0" l="288" r="278" t="0"/>
          <a:stretch/>
        </p:blipFill>
        <p:spPr>
          <a:xfrm>
            <a:off x="1793081" y="3598056"/>
            <a:ext cx="3510000" cy="101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62@2x.png" id="350" name="Google Shape;350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96050" y="2202656"/>
            <a:ext cx="2648100" cy="1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62@2x.png" id="351" name="Google Shape;351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96050" y="2693194"/>
            <a:ext cx="2648100" cy="1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62@2x.png" id="352" name="Google Shape;352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96050" y="3174206"/>
            <a:ext cx="2648100" cy="1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62@2x.png" id="353" name="Google Shape;353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96050" y="3669506"/>
            <a:ext cx="2648100" cy="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9"/>
          <p:cNvSpPr txBox="1"/>
          <p:nvPr/>
        </p:nvSpPr>
        <p:spPr>
          <a:xfrm>
            <a:off x="6546125" y="1940675"/>
            <a:ext cx="25977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133"/>
              </a:buClr>
              <a:buFont typeface="Overpass"/>
              <a:buNone/>
            </a:pPr>
            <a:r>
              <a:rPr b="1" lang="en" sz="1400">
                <a:solidFill>
                  <a:srgbClr val="2B3133"/>
                </a:solidFill>
                <a:latin typeface="Overpass"/>
                <a:ea typeface="Overpass"/>
                <a:cs typeface="Overpass"/>
                <a:sym typeface="Overpass"/>
              </a:rPr>
              <a:t>Co-Locate Storage and Apps </a:t>
            </a:r>
            <a:endParaRPr sz="700"/>
          </a:p>
        </p:txBody>
      </p:sp>
      <p:sp>
        <p:nvSpPr>
          <p:cNvPr id="355" name="Google Shape;355;p29"/>
          <p:cNvSpPr txBox="1"/>
          <p:nvPr/>
        </p:nvSpPr>
        <p:spPr>
          <a:xfrm>
            <a:off x="6546125" y="2431213"/>
            <a:ext cx="23550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133"/>
              </a:buClr>
              <a:buFont typeface="Overpass"/>
              <a:buNone/>
            </a:pPr>
            <a:r>
              <a:rPr b="1" lang="en" sz="1400">
                <a:solidFill>
                  <a:srgbClr val="2B3133"/>
                </a:solidFill>
                <a:latin typeface="Overpass"/>
                <a:ea typeface="Overpass"/>
                <a:cs typeface="Overpass"/>
                <a:sym typeface="Overpass"/>
              </a:rPr>
              <a:t>Dynamic Provisioning</a:t>
            </a:r>
            <a:endParaRPr sz="700"/>
          </a:p>
        </p:txBody>
      </p:sp>
      <p:sp>
        <p:nvSpPr>
          <p:cNvPr id="356" name="Google Shape;356;p29"/>
          <p:cNvSpPr txBox="1"/>
          <p:nvPr/>
        </p:nvSpPr>
        <p:spPr>
          <a:xfrm>
            <a:off x="6546125" y="2919888"/>
            <a:ext cx="23550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133"/>
              </a:buClr>
              <a:buFont typeface="Overpass"/>
              <a:buNone/>
            </a:pPr>
            <a:r>
              <a:rPr b="1" lang="en" sz="1400">
                <a:solidFill>
                  <a:srgbClr val="2B3133"/>
                </a:solidFill>
                <a:latin typeface="Overpass"/>
                <a:ea typeface="Overpass"/>
                <a:cs typeface="Overpass"/>
                <a:sym typeface="Overpass"/>
              </a:rPr>
              <a:t>Managed by OpenShift</a:t>
            </a:r>
            <a:endParaRPr sz="700"/>
          </a:p>
        </p:txBody>
      </p:sp>
      <p:sp>
        <p:nvSpPr>
          <p:cNvPr id="357" name="Google Shape;357;p29"/>
          <p:cNvSpPr txBox="1"/>
          <p:nvPr/>
        </p:nvSpPr>
        <p:spPr>
          <a:xfrm>
            <a:off x="6546125" y="3400900"/>
            <a:ext cx="23550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133"/>
              </a:buClr>
              <a:buFont typeface="Overpass"/>
              <a:buNone/>
            </a:pPr>
            <a:r>
              <a:rPr b="1" lang="en" sz="1400">
                <a:solidFill>
                  <a:srgbClr val="2B3133"/>
                </a:solidFill>
                <a:latin typeface="Overpass"/>
                <a:ea typeface="Overpass"/>
                <a:cs typeface="Overpass"/>
                <a:sym typeface="Overpass"/>
              </a:rPr>
              <a:t>Infrastructure-Agnostic</a:t>
            </a:r>
            <a:endParaRPr sz="700"/>
          </a:p>
        </p:txBody>
      </p:sp>
      <p:pic>
        <p:nvPicPr>
          <p:cNvPr descr="Asset 66@2x.png" id="358" name="Google Shape;358;p29"/>
          <p:cNvPicPr preferRelativeResize="0"/>
          <p:nvPr/>
        </p:nvPicPr>
        <p:blipFill rotWithShape="1">
          <a:blip r:embed="rId14">
            <a:alphaModFix/>
          </a:blip>
          <a:srcRect b="-1220" l="-303" r="-849" t="-2181"/>
          <a:stretch/>
        </p:blipFill>
        <p:spPr>
          <a:xfrm>
            <a:off x="1940724" y="3014662"/>
            <a:ext cx="3212400" cy="101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60@2x.png" id="359" name="Google Shape;359;p29"/>
          <p:cNvPicPr preferRelativeResize="0"/>
          <p:nvPr/>
        </p:nvPicPr>
        <p:blipFill rotWithShape="1">
          <a:blip r:embed="rId15">
            <a:alphaModFix/>
          </a:blip>
          <a:srcRect b="159" l="0" r="0" t="159"/>
          <a:stretch/>
        </p:blipFill>
        <p:spPr>
          <a:xfrm>
            <a:off x="2176463" y="3152781"/>
            <a:ext cx="181200" cy="2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60@2x.png" id="360" name="Google Shape;360;p29"/>
          <p:cNvPicPr preferRelativeResize="0"/>
          <p:nvPr/>
        </p:nvPicPr>
        <p:blipFill rotWithShape="1">
          <a:blip r:embed="rId15">
            <a:alphaModFix/>
          </a:blip>
          <a:srcRect b="159" l="0" r="0" t="159"/>
          <a:stretch/>
        </p:blipFill>
        <p:spPr>
          <a:xfrm>
            <a:off x="2400306" y="3152781"/>
            <a:ext cx="181200" cy="2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60@2x.png" id="361" name="Google Shape;361;p29"/>
          <p:cNvPicPr preferRelativeResize="0"/>
          <p:nvPr/>
        </p:nvPicPr>
        <p:blipFill rotWithShape="1">
          <a:blip r:embed="rId15">
            <a:alphaModFix/>
          </a:blip>
          <a:srcRect b="159" l="0" r="0" t="159"/>
          <a:stretch/>
        </p:blipFill>
        <p:spPr>
          <a:xfrm>
            <a:off x="2624156" y="3152781"/>
            <a:ext cx="181200" cy="2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60@2x.png" id="362" name="Google Shape;362;p29"/>
          <p:cNvPicPr preferRelativeResize="0"/>
          <p:nvPr/>
        </p:nvPicPr>
        <p:blipFill rotWithShape="1">
          <a:blip r:embed="rId15">
            <a:alphaModFix/>
          </a:blip>
          <a:srcRect b="159" l="0" r="0" t="159"/>
          <a:stretch/>
        </p:blipFill>
        <p:spPr>
          <a:xfrm>
            <a:off x="4262425" y="3152781"/>
            <a:ext cx="181200" cy="2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60@2x.png" id="363" name="Google Shape;363;p29"/>
          <p:cNvPicPr preferRelativeResize="0"/>
          <p:nvPr/>
        </p:nvPicPr>
        <p:blipFill rotWithShape="1">
          <a:blip r:embed="rId15">
            <a:alphaModFix/>
          </a:blip>
          <a:srcRect b="159" l="0" r="0" t="159"/>
          <a:stretch/>
        </p:blipFill>
        <p:spPr>
          <a:xfrm>
            <a:off x="4486268" y="3152781"/>
            <a:ext cx="181200" cy="2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60@2x.png" id="364" name="Google Shape;364;p29"/>
          <p:cNvPicPr preferRelativeResize="0"/>
          <p:nvPr/>
        </p:nvPicPr>
        <p:blipFill rotWithShape="1">
          <a:blip r:embed="rId15">
            <a:alphaModFix/>
          </a:blip>
          <a:srcRect b="159" l="0" r="0" t="159"/>
          <a:stretch/>
        </p:blipFill>
        <p:spPr>
          <a:xfrm>
            <a:off x="4710118" y="3152781"/>
            <a:ext cx="181200" cy="2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60@2x.png" id="365" name="Google Shape;365;p29"/>
          <p:cNvPicPr preferRelativeResize="0"/>
          <p:nvPr/>
        </p:nvPicPr>
        <p:blipFill rotWithShape="1">
          <a:blip r:embed="rId15">
            <a:alphaModFix/>
          </a:blip>
          <a:srcRect b="159" l="0" r="0" t="159"/>
          <a:stretch/>
        </p:blipFill>
        <p:spPr>
          <a:xfrm>
            <a:off x="2176463" y="3717143"/>
            <a:ext cx="181200" cy="2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60@2x.png" id="366" name="Google Shape;366;p29"/>
          <p:cNvPicPr preferRelativeResize="0"/>
          <p:nvPr/>
        </p:nvPicPr>
        <p:blipFill rotWithShape="1">
          <a:blip r:embed="rId15">
            <a:alphaModFix/>
          </a:blip>
          <a:srcRect b="159" l="0" r="0" t="159"/>
          <a:stretch/>
        </p:blipFill>
        <p:spPr>
          <a:xfrm>
            <a:off x="2400306" y="3717143"/>
            <a:ext cx="181200" cy="2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60@2x.png" id="367" name="Google Shape;367;p29"/>
          <p:cNvPicPr preferRelativeResize="0"/>
          <p:nvPr/>
        </p:nvPicPr>
        <p:blipFill rotWithShape="1">
          <a:blip r:embed="rId15">
            <a:alphaModFix/>
          </a:blip>
          <a:srcRect b="159" l="0" r="0" t="159"/>
          <a:stretch/>
        </p:blipFill>
        <p:spPr>
          <a:xfrm>
            <a:off x="2624156" y="3717143"/>
            <a:ext cx="181200" cy="2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60@2x.png" id="368" name="Google Shape;368;p29"/>
          <p:cNvPicPr preferRelativeResize="0"/>
          <p:nvPr/>
        </p:nvPicPr>
        <p:blipFill rotWithShape="1">
          <a:blip r:embed="rId15">
            <a:alphaModFix/>
          </a:blip>
          <a:srcRect b="159" l="0" r="0" t="159"/>
          <a:stretch/>
        </p:blipFill>
        <p:spPr>
          <a:xfrm>
            <a:off x="2876550" y="3717143"/>
            <a:ext cx="181200" cy="2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60@2x.png" id="369" name="Google Shape;369;p29"/>
          <p:cNvPicPr preferRelativeResize="0"/>
          <p:nvPr/>
        </p:nvPicPr>
        <p:blipFill rotWithShape="1">
          <a:blip r:embed="rId15">
            <a:alphaModFix/>
          </a:blip>
          <a:srcRect b="159" l="0" r="0" t="159"/>
          <a:stretch/>
        </p:blipFill>
        <p:spPr>
          <a:xfrm>
            <a:off x="3100394" y="3717143"/>
            <a:ext cx="181200" cy="2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60@2x.png" id="370" name="Google Shape;370;p29"/>
          <p:cNvPicPr preferRelativeResize="0"/>
          <p:nvPr/>
        </p:nvPicPr>
        <p:blipFill rotWithShape="1">
          <a:blip r:embed="rId15">
            <a:alphaModFix/>
          </a:blip>
          <a:srcRect b="159" l="0" r="0" t="159"/>
          <a:stretch/>
        </p:blipFill>
        <p:spPr>
          <a:xfrm>
            <a:off x="3324243" y="3717143"/>
            <a:ext cx="181200" cy="2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60@2x.png" id="371" name="Google Shape;371;p29"/>
          <p:cNvPicPr preferRelativeResize="0"/>
          <p:nvPr/>
        </p:nvPicPr>
        <p:blipFill rotWithShape="1">
          <a:blip r:embed="rId15">
            <a:alphaModFix/>
          </a:blip>
          <a:srcRect b="159" l="0" r="0" t="159"/>
          <a:stretch/>
        </p:blipFill>
        <p:spPr>
          <a:xfrm>
            <a:off x="3567100" y="3717143"/>
            <a:ext cx="181200" cy="2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60@2x.png" id="372" name="Google Shape;372;p29"/>
          <p:cNvPicPr preferRelativeResize="0"/>
          <p:nvPr/>
        </p:nvPicPr>
        <p:blipFill rotWithShape="1">
          <a:blip r:embed="rId15">
            <a:alphaModFix/>
          </a:blip>
          <a:srcRect b="159" l="0" r="0" t="159"/>
          <a:stretch/>
        </p:blipFill>
        <p:spPr>
          <a:xfrm>
            <a:off x="3790943" y="3717143"/>
            <a:ext cx="181200" cy="2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60@2x.png" id="373" name="Google Shape;373;p29"/>
          <p:cNvPicPr preferRelativeResize="0"/>
          <p:nvPr/>
        </p:nvPicPr>
        <p:blipFill rotWithShape="1">
          <a:blip r:embed="rId15">
            <a:alphaModFix/>
          </a:blip>
          <a:srcRect b="159" l="0" r="0" t="159"/>
          <a:stretch/>
        </p:blipFill>
        <p:spPr>
          <a:xfrm>
            <a:off x="4014793" y="3717143"/>
            <a:ext cx="181200" cy="2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60@2x.png" id="374" name="Google Shape;374;p29"/>
          <p:cNvPicPr preferRelativeResize="0"/>
          <p:nvPr/>
        </p:nvPicPr>
        <p:blipFill rotWithShape="1">
          <a:blip r:embed="rId15">
            <a:alphaModFix/>
          </a:blip>
          <a:srcRect b="159" l="0" r="0" t="159"/>
          <a:stretch/>
        </p:blipFill>
        <p:spPr>
          <a:xfrm>
            <a:off x="4267188" y="3717143"/>
            <a:ext cx="181200" cy="2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60@2x.png" id="375" name="Google Shape;375;p29"/>
          <p:cNvPicPr preferRelativeResize="0"/>
          <p:nvPr/>
        </p:nvPicPr>
        <p:blipFill rotWithShape="1">
          <a:blip r:embed="rId15">
            <a:alphaModFix/>
          </a:blip>
          <a:srcRect b="159" l="0" r="0" t="159"/>
          <a:stretch/>
        </p:blipFill>
        <p:spPr>
          <a:xfrm>
            <a:off x="4491031" y="3717143"/>
            <a:ext cx="181200" cy="2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60@2x.png" id="376" name="Google Shape;376;p29"/>
          <p:cNvPicPr preferRelativeResize="0"/>
          <p:nvPr/>
        </p:nvPicPr>
        <p:blipFill rotWithShape="1">
          <a:blip r:embed="rId15">
            <a:alphaModFix/>
          </a:blip>
          <a:srcRect b="159" l="0" r="0" t="159"/>
          <a:stretch/>
        </p:blipFill>
        <p:spPr>
          <a:xfrm>
            <a:off x="4714881" y="3717143"/>
            <a:ext cx="181200" cy="2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64@2x.png" id="377" name="Google Shape;377;p29"/>
          <p:cNvPicPr preferRelativeResize="0"/>
          <p:nvPr/>
        </p:nvPicPr>
        <p:blipFill rotWithShape="1">
          <a:blip r:embed="rId16">
            <a:alphaModFix/>
          </a:blip>
          <a:srcRect b="-19668" l="-6614" r="-1645" t="-36679"/>
          <a:stretch/>
        </p:blipFill>
        <p:spPr>
          <a:xfrm>
            <a:off x="2995613" y="3405625"/>
            <a:ext cx="1038300" cy="22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56@1x.png" id="378" name="Google Shape;378;p29"/>
          <p:cNvPicPr preferRelativeResize="0"/>
          <p:nvPr/>
        </p:nvPicPr>
        <p:blipFill rotWithShape="1">
          <a:blip r:embed="rId17">
            <a:alphaModFix/>
          </a:blip>
          <a:srcRect b="0" l="337029" r="487608" t="-17716"/>
          <a:stretch/>
        </p:blipFill>
        <p:spPr>
          <a:xfrm flipH="1">
            <a:off x="2451589" y="2894413"/>
            <a:ext cx="783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9"/>
          <p:cNvSpPr txBox="1"/>
          <p:nvPr/>
        </p:nvSpPr>
        <p:spPr>
          <a:xfrm>
            <a:off x="4031450" y="2146430"/>
            <a:ext cx="11001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b="1" i="0" lang="en" sz="7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OPENSHIFT NODE 3</a:t>
            </a:r>
            <a:endParaRPr sz="700"/>
          </a:p>
        </p:txBody>
      </p:sp>
      <p:sp>
        <p:nvSpPr>
          <p:cNvPr id="380" name="Google Shape;380;p29"/>
          <p:cNvSpPr txBox="1"/>
          <p:nvPr/>
        </p:nvSpPr>
        <p:spPr>
          <a:xfrm>
            <a:off x="2881313" y="1271067"/>
            <a:ext cx="12810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b="1" i="0" lang="en" sz="7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OPENSHIFT NODE 1</a:t>
            </a:r>
            <a:endParaRPr sz="700"/>
          </a:p>
        </p:txBody>
      </p:sp>
      <p:sp>
        <p:nvSpPr>
          <p:cNvPr id="381" name="Google Shape;381;p29"/>
          <p:cNvSpPr txBox="1"/>
          <p:nvPr/>
        </p:nvSpPr>
        <p:spPr>
          <a:xfrm>
            <a:off x="1838325" y="2683650"/>
            <a:ext cx="13005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RHGS Container</a:t>
            </a:r>
            <a:endParaRPr sz="700"/>
          </a:p>
        </p:txBody>
      </p:sp>
      <p:sp>
        <p:nvSpPr>
          <p:cNvPr id="382" name="Google Shape;382;p29"/>
          <p:cNvSpPr txBox="1"/>
          <p:nvPr/>
        </p:nvSpPr>
        <p:spPr>
          <a:xfrm>
            <a:off x="3931920" y="2683650"/>
            <a:ext cx="12882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RHGS Container</a:t>
            </a:r>
            <a:endParaRPr sz="700"/>
          </a:p>
        </p:txBody>
      </p:sp>
      <p:sp>
        <p:nvSpPr>
          <p:cNvPr id="383" name="Google Shape;383;p29"/>
          <p:cNvSpPr txBox="1"/>
          <p:nvPr/>
        </p:nvSpPr>
        <p:spPr>
          <a:xfrm>
            <a:off x="2876549" y="4350185"/>
            <a:ext cx="12858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b="1" i="0" lang="en" sz="7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OPENSHIFT NODE 4</a:t>
            </a:r>
            <a:endParaRPr sz="700"/>
          </a:p>
        </p:txBody>
      </p:sp>
      <p:sp>
        <p:nvSpPr>
          <p:cNvPr id="384" name="Google Shape;384;p29"/>
          <p:cNvSpPr txBox="1"/>
          <p:nvPr/>
        </p:nvSpPr>
        <p:spPr>
          <a:xfrm>
            <a:off x="705377" y="2499350"/>
            <a:ext cx="7851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b="1" i="0" lang="en" sz="7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MASTER</a:t>
            </a:r>
            <a:endParaRPr sz="700"/>
          </a:p>
        </p:txBody>
      </p:sp>
      <p:sp>
        <p:nvSpPr>
          <p:cNvPr id="385" name="Google Shape;385;p29"/>
          <p:cNvSpPr txBox="1"/>
          <p:nvPr/>
        </p:nvSpPr>
        <p:spPr>
          <a:xfrm>
            <a:off x="1838325" y="2393731"/>
            <a:ext cx="13005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APP</a:t>
            </a:r>
            <a:r>
              <a:rPr b="1" i="0" lang="en" sz="10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 Container</a:t>
            </a:r>
            <a:endParaRPr sz="700"/>
          </a:p>
        </p:txBody>
      </p:sp>
      <p:sp>
        <p:nvSpPr>
          <p:cNvPr id="386" name="Google Shape;386;p29"/>
          <p:cNvSpPr txBox="1"/>
          <p:nvPr/>
        </p:nvSpPr>
        <p:spPr>
          <a:xfrm>
            <a:off x="3931920" y="2388969"/>
            <a:ext cx="12927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APP</a:t>
            </a:r>
            <a:r>
              <a:rPr b="1" i="0" lang="en" sz="10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 Container</a:t>
            </a:r>
            <a:endParaRPr sz="700"/>
          </a:p>
        </p:txBody>
      </p:sp>
      <p:sp>
        <p:nvSpPr>
          <p:cNvPr id="387" name="Google Shape;387;p29"/>
          <p:cNvSpPr txBox="1"/>
          <p:nvPr/>
        </p:nvSpPr>
        <p:spPr>
          <a:xfrm>
            <a:off x="2706848" y="1517775"/>
            <a:ext cx="16968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APP CONTAINER</a:t>
            </a:r>
            <a:endParaRPr sz="700"/>
          </a:p>
        </p:txBody>
      </p:sp>
      <p:pic>
        <p:nvPicPr>
          <p:cNvPr descr="Asset 56@1x.png" id="388" name="Google Shape;388;p29"/>
          <p:cNvPicPr preferRelativeResize="0"/>
          <p:nvPr/>
        </p:nvPicPr>
        <p:blipFill rotWithShape="1">
          <a:blip r:embed="rId17">
            <a:alphaModFix/>
          </a:blip>
          <a:srcRect b="0" l="337029" r="487608" t="-17716"/>
          <a:stretch/>
        </p:blipFill>
        <p:spPr>
          <a:xfrm flipH="1">
            <a:off x="4542320" y="2894413"/>
            <a:ext cx="78300" cy="15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29"/>
          <p:cNvCxnSpPr/>
          <p:nvPr/>
        </p:nvCxnSpPr>
        <p:spPr>
          <a:xfrm rot="10800000">
            <a:off x="2451686" y="2894413"/>
            <a:ext cx="0" cy="152400"/>
          </a:xfrm>
          <a:prstGeom prst="straightConnector1">
            <a:avLst/>
          </a:prstGeom>
          <a:noFill/>
          <a:ln cap="flat" cmpd="sng" w="38100">
            <a:solidFill>
              <a:srgbClr val="FDA7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0" name="Google Shape;390;p29"/>
          <p:cNvCxnSpPr>
            <a:stCxn id="388" idx="2"/>
            <a:endCxn id="388" idx="0"/>
          </p:cNvCxnSpPr>
          <p:nvPr/>
        </p:nvCxnSpPr>
        <p:spPr>
          <a:xfrm rot="10800000">
            <a:off x="4581470" y="2894413"/>
            <a:ext cx="0" cy="152400"/>
          </a:xfrm>
          <a:prstGeom prst="straightConnector1">
            <a:avLst/>
          </a:prstGeom>
          <a:noFill/>
          <a:ln cap="flat" cmpd="sng" w="38100">
            <a:solidFill>
              <a:srgbClr val="FDA7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1" name="Google Shape;391;p2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37808" y="2757551"/>
            <a:ext cx="943500" cy="24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29"/>
          <p:cNvCxnSpPr/>
          <p:nvPr/>
        </p:nvCxnSpPr>
        <p:spPr>
          <a:xfrm rot="10800000">
            <a:off x="3505218" y="3964477"/>
            <a:ext cx="0" cy="152400"/>
          </a:xfrm>
          <a:prstGeom prst="straightConnector1">
            <a:avLst/>
          </a:prstGeom>
          <a:noFill/>
          <a:ln cap="flat" cmpd="sng" w="38100">
            <a:solidFill>
              <a:srgbClr val="FDA7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sset 63@2x.png" id="393" name="Google Shape;393;p29"/>
          <p:cNvPicPr preferRelativeResize="0"/>
          <p:nvPr/>
        </p:nvPicPr>
        <p:blipFill rotWithShape="1">
          <a:blip r:embed="rId19">
            <a:alphaModFix/>
          </a:blip>
          <a:srcRect b="0" l="738" r="748" t="0"/>
          <a:stretch/>
        </p:blipFill>
        <p:spPr>
          <a:xfrm>
            <a:off x="2876550" y="4093005"/>
            <a:ext cx="1285800" cy="2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9"/>
          <p:cNvSpPr txBox="1"/>
          <p:nvPr/>
        </p:nvSpPr>
        <p:spPr>
          <a:xfrm>
            <a:off x="2876551" y="4094689"/>
            <a:ext cx="12858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RHGS Container</a:t>
            </a:r>
            <a:endParaRPr sz="700"/>
          </a:p>
        </p:txBody>
      </p:sp>
      <p:pic>
        <p:nvPicPr>
          <p:cNvPr descr="Asset 57@2x.png" id="395" name="Google Shape;395;p29"/>
          <p:cNvPicPr preferRelativeResize="0"/>
          <p:nvPr/>
        </p:nvPicPr>
        <p:blipFill rotWithShape="1">
          <a:blip r:embed="rId9">
            <a:alphaModFix/>
          </a:blip>
          <a:srcRect b="0" l="583" r="592" t="0"/>
          <a:stretch/>
        </p:blipFill>
        <p:spPr>
          <a:xfrm>
            <a:off x="4581550" y="1474000"/>
            <a:ext cx="456000" cy="3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9"/>
          <p:cNvSpPr txBox="1"/>
          <p:nvPr/>
        </p:nvSpPr>
        <p:spPr>
          <a:xfrm>
            <a:off x="4586282" y="1517782"/>
            <a:ext cx="4449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t/>
            </a:r>
            <a:endParaRPr sz="700"/>
          </a:p>
        </p:txBody>
      </p:sp>
      <p:sp>
        <p:nvSpPr>
          <p:cNvPr id="397" name="Google Shape;397;p29"/>
          <p:cNvSpPr/>
          <p:nvPr/>
        </p:nvSpPr>
        <p:spPr>
          <a:xfrm>
            <a:off x="4669726" y="1512330"/>
            <a:ext cx="257100" cy="257100"/>
          </a:xfrm>
          <a:prstGeom prst="ellipse">
            <a:avLst/>
          </a:prstGeom>
          <a:solidFill>
            <a:srgbClr val="FDA73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2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719928" y="1551488"/>
            <a:ext cx="159605" cy="164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114125" y="27625"/>
            <a:ext cx="295975" cy="49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29"/>
          <p:cNvCxnSpPr/>
          <p:nvPr/>
        </p:nvCxnSpPr>
        <p:spPr>
          <a:xfrm>
            <a:off x="8537250" y="90650"/>
            <a:ext cx="10800" cy="3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1" name="Google Shape;401;p2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675189" y="76100"/>
            <a:ext cx="450286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9"/>
          <p:cNvSpPr/>
          <p:nvPr/>
        </p:nvSpPr>
        <p:spPr>
          <a:xfrm>
            <a:off x="0" y="441975"/>
            <a:ext cx="4403700" cy="490500"/>
          </a:xfrm>
          <a:prstGeom prst="snip1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CONTAINER-NATIVE STORAGE</a:t>
            </a:r>
            <a:endParaRPr sz="20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0"/>
          <p:cNvSpPr txBox="1"/>
          <p:nvPr/>
        </p:nvSpPr>
        <p:spPr>
          <a:xfrm>
            <a:off x="2310450" y="954900"/>
            <a:ext cx="40659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133"/>
              </a:buClr>
              <a:buFont typeface="Overpass"/>
              <a:buNone/>
            </a:pPr>
            <a:r>
              <a:rPr b="1" lang="en" sz="1400">
                <a:solidFill>
                  <a:srgbClr val="2B3133"/>
                </a:solidFill>
                <a:latin typeface="Overpass"/>
                <a:ea typeface="Overpass"/>
                <a:cs typeface="Overpass"/>
                <a:sym typeface="Overpass"/>
              </a:rPr>
              <a:t>With Container-native Storage</a:t>
            </a:r>
            <a:endParaRPr sz="1400"/>
          </a:p>
        </p:txBody>
      </p:sp>
      <p:grpSp>
        <p:nvGrpSpPr>
          <p:cNvPr id="408" name="Google Shape;408;p30"/>
          <p:cNvGrpSpPr/>
          <p:nvPr/>
        </p:nvGrpSpPr>
        <p:grpSpPr>
          <a:xfrm>
            <a:off x="2849665" y="1332503"/>
            <a:ext cx="3294234" cy="2047392"/>
            <a:chOff x="2206075" y="1287999"/>
            <a:chExt cx="4098325" cy="2463176"/>
          </a:xfrm>
        </p:grpSpPr>
        <p:pic>
          <p:nvPicPr>
            <p:cNvPr descr="Gluster_Containerization_OpenShift_409447_0616_JCS_Converged.png" id="409" name="Google Shape;409;p30"/>
            <p:cNvPicPr preferRelativeResize="0"/>
            <p:nvPr/>
          </p:nvPicPr>
          <p:blipFill rotWithShape="1">
            <a:blip r:embed="rId3">
              <a:alphaModFix/>
            </a:blip>
            <a:srcRect b="5977" l="0" r="0" t="17288"/>
            <a:stretch/>
          </p:blipFill>
          <p:spPr>
            <a:xfrm>
              <a:off x="2206075" y="1288000"/>
              <a:ext cx="4095750" cy="246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Google Shape;410;p30"/>
            <p:cNvSpPr/>
            <p:nvPr/>
          </p:nvSpPr>
          <p:spPr>
            <a:xfrm>
              <a:off x="2208800" y="1287999"/>
              <a:ext cx="4095600" cy="11430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0"/>
          <p:cNvSpPr/>
          <p:nvPr/>
        </p:nvSpPr>
        <p:spPr>
          <a:xfrm>
            <a:off x="4201134" y="3646243"/>
            <a:ext cx="66900" cy="69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0"/>
          <p:cNvSpPr/>
          <p:nvPr/>
        </p:nvSpPr>
        <p:spPr>
          <a:xfrm>
            <a:off x="4323634" y="3646243"/>
            <a:ext cx="66900" cy="69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0"/>
          <p:cNvSpPr/>
          <p:nvPr/>
        </p:nvSpPr>
        <p:spPr>
          <a:xfrm>
            <a:off x="4446133" y="3646243"/>
            <a:ext cx="66900" cy="69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0"/>
          <p:cNvSpPr/>
          <p:nvPr/>
        </p:nvSpPr>
        <p:spPr>
          <a:xfrm>
            <a:off x="4507382" y="3646243"/>
            <a:ext cx="66900" cy="69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0"/>
          <p:cNvSpPr/>
          <p:nvPr/>
        </p:nvSpPr>
        <p:spPr>
          <a:xfrm>
            <a:off x="4384883" y="3646243"/>
            <a:ext cx="66900" cy="69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0"/>
          <p:cNvSpPr/>
          <p:nvPr/>
        </p:nvSpPr>
        <p:spPr>
          <a:xfrm>
            <a:off x="4262384" y="3646243"/>
            <a:ext cx="66900" cy="69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0"/>
          <p:cNvSpPr/>
          <p:nvPr/>
        </p:nvSpPr>
        <p:spPr>
          <a:xfrm>
            <a:off x="2851856" y="3466921"/>
            <a:ext cx="3292200" cy="248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9888" y="3489768"/>
            <a:ext cx="1247808" cy="18941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0"/>
          <p:cNvSpPr txBox="1"/>
          <p:nvPr/>
        </p:nvSpPr>
        <p:spPr>
          <a:xfrm>
            <a:off x="292600" y="2943600"/>
            <a:ext cx="2235600" cy="20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latin typeface="Overpass"/>
                <a:ea typeface="Overpass"/>
                <a:cs typeface="Overpass"/>
                <a:sym typeface="Overpass"/>
              </a:rPr>
              <a:t>Persistent, resilient and elastic storage...</a:t>
            </a:r>
            <a:endParaRPr i="1"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20" name="Google Shape;420;p30"/>
          <p:cNvSpPr txBox="1"/>
          <p:nvPr/>
        </p:nvSpPr>
        <p:spPr>
          <a:xfrm>
            <a:off x="6388600" y="2943600"/>
            <a:ext cx="2235600" cy="20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latin typeface="Overpass"/>
                <a:ea typeface="Overpass"/>
                <a:cs typeface="Overpass"/>
                <a:sym typeface="Overpass"/>
              </a:rPr>
              <a:t>… that travels with the platform.</a:t>
            </a:r>
            <a:endParaRPr i="1" sz="1400"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421" name="Google Shape;421;p30"/>
          <p:cNvGrpSpPr/>
          <p:nvPr/>
        </p:nvGrpSpPr>
        <p:grpSpPr>
          <a:xfrm>
            <a:off x="704663" y="1587934"/>
            <a:ext cx="2088775" cy="225712"/>
            <a:chOff x="933263" y="1587934"/>
            <a:chExt cx="2088775" cy="225712"/>
          </a:xfrm>
        </p:grpSpPr>
        <p:sp>
          <p:nvSpPr>
            <p:cNvPr id="422" name="Google Shape;422;p30"/>
            <p:cNvSpPr txBox="1"/>
            <p:nvPr/>
          </p:nvSpPr>
          <p:spPr>
            <a:xfrm>
              <a:off x="1346238" y="1587934"/>
              <a:ext cx="1675800" cy="19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Overpass"/>
                  <a:ea typeface="Overpass"/>
                  <a:cs typeface="Overpass"/>
                  <a:sym typeface="Overpass"/>
                </a:rPr>
                <a:t>Scalable </a:t>
              </a:r>
              <a:endParaRPr b="1" sz="15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666666"/>
                  </a:solidFill>
                  <a:latin typeface="Overpass"/>
                  <a:ea typeface="Overpass"/>
                  <a:cs typeface="Overpass"/>
                  <a:sym typeface="Overpass"/>
                </a:rPr>
                <a:t>(1000+ volumes)</a:t>
              </a:r>
              <a:endParaRPr b="1" sz="9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933263" y="1708947"/>
              <a:ext cx="104700" cy="1047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grpSp>
        <p:nvGrpSpPr>
          <p:cNvPr id="424" name="Google Shape;424;p30"/>
          <p:cNvGrpSpPr/>
          <p:nvPr/>
        </p:nvGrpSpPr>
        <p:grpSpPr>
          <a:xfrm>
            <a:off x="704663" y="2308786"/>
            <a:ext cx="2088775" cy="198600"/>
            <a:chOff x="933263" y="2308786"/>
            <a:chExt cx="2088775" cy="198600"/>
          </a:xfrm>
        </p:grpSpPr>
        <p:sp>
          <p:nvSpPr>
            <p:cNvPr id="425" name="Google Shape;425;p30"/>
            <p:cNvSpPr txBox="1"/>
            <p:nvPr/>
          </p:nvSpPr>
          <p:spPr>
            <a:xfrm>
              <a:off x="1346238" y="2308786"/>
              <a:ext cx="1675800" cy="19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Overpass"/>
                  <a:ea typeface="Overpass"/>
                  <a:cs typeface="Overpass"/>
                  <a:sym typeface="Overpass"/>
                </a:rPr>
                <a:t>Highly-Available</a:t>
              </a:r>
              <a:endParaRPr b="1" sz="15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900">
                  <a:solidFill>
                    <a:srgbClr val="666666"/>
                  </a:solidFill>
                  <a:latin typeface="Overpass"/>
                  <a:ea typeface="Overpass"/>
                  <a:cs typeface="Overpass"/>
                  <a:sym typeface="Overpass"/>
                </a:rPr>
                <a:t>(across availability zones)</a:t>
              </a:r>
              <a:endParaRPr b="1" sz="15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933263" y="2394747"/>
              <a:ext cx="104700" cy="1047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grpSp>
        <p:nvGrpSpPr>
          <p:cNvPr id="427" name="Google Shape;427;p30"/>
          <p:cNvGrpSpPr/>
          <p:nvPr/>
        </p:nvGrpSpPr>
        <p:grpSpPr>
          <a:xfrm>
            <a:off x="6495863" y="1587934"/>
            <a:ext cx="2088775" cy="225712"/>
            <a:chOff x="6724463" y="1587934"/>
            <a:chExt cx="2088775" cy="225712"/>
          </a:xfrm>
        </p:grpSpPr>
        <p:sp>
          <p:nvSpPr>
            <p:cNvPr id="428" name="Google Shape;428;p30"/>
            <p:cNvSpPr txBox="1"/>
            <p:nvPr/>
          </p:nvSpPr>
          <p:spPr>
            <a:xfrm>
              <a:off x="7137438" y="1587934"/>
              <a:ext cx="1675800" cy="19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Overpass"/>
                  <a:ea typeface="Overpass"/>
                  <a:cs typeface="Overpass"/>
                  <a:sym typeface="Overpass"/>
                </a:rPr>
                <a:t>Automated </a:t>
              </a:r>
              <a:endParaRPr b="1" sz="15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666666"/>
                  </a:solidFill>
                  <a:latin typeface="Overpass"/>
                  <a:ea typeface="Overpass"/>
                  <a:cs typeface="Overpass"/>
                  <a:sym typeface="Overpass"/>
                </a:rPr>
                <a:t>(Dynamic Provisioning)</a:t>
              </a:r>
              <a:endParaRPr b="1" sz="9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6724463" y="1708947"/>
              <a:ext cx="104700" cy="1047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grpSp>
        <p:nvGrpSpPr>
          <p:cNvPr id="430" name="Google Shape;430;p30"/>
          <p:cNvGrpSpPr/>
          <p:nvPr/>
        </p:nvGrpSpPr>
        <p:grpSpPr>
          <a:xfrm>
            <a:off x="6495863" y="2308775"/>
            <a:ext cx="2485990" cy="198600"/>
            <a:chOff x="6724463" y="2308775"/>
            <a:chExt cx="2485990" cy="198600"/>
          </a:xfrm>
        </p:grpSpPr>
        <p:sp>
          <p:nvSpPr>
            <p:cNvPr id="431" name="Google Shape;431;p30"/>
            <p:cNvSpPr txBox="1"/>
            <p:nvPr/>
          </p:nvSpPr>
          <p:spPr>
            <a:xfrm>
              <a:off x="7137453" y="2308775"/>
              <a:ext cx="2073000" cy="19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Overpass"/>
                  <a:ea typeface="Overpass"/>
                  <a:cs typeface="Overpass"/>
                  <a:sym typeface="Overpass"/>
                </a:rPr>
                <a:t>Integrated</a:t>
              </a:r>
              <a:endParaRPr b="1" sz="15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666666"/>
                  </a:solidFill>
                  <a:latin typeface="Overpass"/>
                  <a:ea typeface="Overpass"/>
                  <a:cs typeface="Overpass"/>
                  <a:sym typeface="Overpass"/>
                </a:rPr>
                <a:t>(installs with / runs on OpenShift)</a:t>
              </a:r>
              <a:endParaRPr b="1" sz="15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6724463" y="2394747"/>
              <a:ext cx="104700" cy="1047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pic>
        <p:nvPicPr>
          <p:cNvPr id="433" name="Google Shape;43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4125" y="27625"/>
            <a:ext cx="295975" cy="49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4" name="Google Shape;434;p30"/>
          <p:cNvCxnSpPr/>
          <p:nvPr/>
        </p:nvCxnSpPr>
        <p:spPr>
          <a:xfrm>
            <a:off x="8537250" y="90650"/>
            <a:ext cx="10800" cy="3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5" name="Google Shape;43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5189" y="76100"/>
            <a:ext cx="450286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0"/>
          <p:cNvSpPr/>
          <p:nvPr/>
        </p:nvSpPr>
        <p:spPr>
          <a:xfrm>
            <a:off x="0" y="289575"/>
            <a:ext cx="2793600" cy="490500"/>
          </a:xfrm>
          <a:prstGeom prst="snip1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CNS - </a:t>
            </a:r>
            <a:r>
              <a:rPr b="1" lang="en" sz="2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SUMMARY</a:t>
            </a:r>
            <a:endParaRPr sz="20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4125" y="27625"/>
            <a:ext cx="295975" cy="49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4"/>
          <p:cNvCxnSpPr/>
          <p:nvPr/>
        </p:nvCxnSpPr>
        <p:spPr>
          <a:xfrm>
            <a:off x="8537250" y="90650"/>
            <a:ext cx="10800" cy="3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5189" y="76100"/>
            <a:ext cx="450286" cy="393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4"/>
          <p:cNvCxnSpPr/>
          <p:nvPr/>
        </p:nvCxnSpPr>
        <p:spPr>
          <a:xfrm flipH="1">
            <a:off x="4255525" y="766400"/>
            <a:ext cx="10500" cy="3648600"/>
          </a:xfrm>
          <a:prstGeom prst="straightConnector1">
            <a:avLst/>
          </a:prstGeom>
          <a:noFill/>
          <a:ln cap="flat" cmpd="sng" w="76200">
            <a:solidFill>
              <a:srgbClr val="1155CC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70" name="Google Shape;70;p14"/>
          <p:cNvCxnSpPr/>
          <p:nvPr/>
        </p:nvCxnSpPr>
        <p:spPr>
          <a:xfrm flipH="1">
            <a:off x="4163850" y="766400"/>
            <a:ext cx="10500" cy="3648600"/>
          </a:xfrm>
          <a:prstGeom prst="straightConnector1">
            <a:avLst/>
          </a:prstGeom>
          <a:noFill/>
          <a:ln cap="flat" cmpd="sng" w="76200">
            <a:solidFill>
              <a:srgbClr val="1155CC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1" name="Google Shape;71;p14"/>
          <p:cNvCxnSpPr/>
          <p:nvPr/>
        </p:nvCxnSpPr>
        <p:spPr>
          <a:xfrm rot="10800000">
            <a:off x="407100" y="2464500"/>
            <a:ext cx="3632700" cy="1080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2" name="Google Shape;72;p14"/>
          <p:cNvSpPr txBox="1"/>
          <p:nvPr/>
        </p:nvSpPr>
        <p:spPr>
          <a:xfrm>
            <a:off x="313125" y="1746650"/>
            <a:ext cx="3761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55CC"/>
                </a:solidFill>
              </a:rPr>
              <a:t>Deepak Mishra &amp; Team </a:t>
            </a:r>
            <a:endParaRPr b="1" sz="2000">
              <a:solidFill>
                <a:srgbClr val="1155CC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</a:rPr>
              <a:t>(CEO and Founder of Prodevans Technologies)</a:t>
            </a:r>
            <a:endParaRPr sz="1300">
              <a:solidFill>
                <a:srgbClr val="1155CC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225025" y="407200"/>
            <a:ext cx="20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@TechProdevans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0" y="2584850"/>
            <a:ext cx="4150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55CC"/>
                </a:solidFill>
              </a:rPr>
              <a:t>Ajay E</a:t>
            </a:r>
            <a:r>
              <a:rPr b="1" lang="en" sz="2000">
                <a:solidFill>
                  <a:srgbClr val="1155CC"/>
                </a:solidFill>
              </a:rPr>
              <a:t> </a:t>
            </a:r>
            <a:endParaRPr b="1" sz="2000">
              <a:solidFill>
                <a:srgbClr val="1155CC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</a:rPr>
              <a:t>(Solution Architect, Prodevans Red Hat One Team)</a:t>
            </a:r>
            <a:endParaRPr sz="1300">
              <a:solidFill>
                <a:srgbClr val="1155CC"/>
              </a:solidFill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3775" y="2667950"/>
            <a:ext cx="3172851" cy="18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6">
            <a:alphaModFix/>
          </a:blip>
          <a:srcRect b="0" l="12922" r="15918" t="0"/>
          <a:stretch/>
        </p:blipFill>
        <p:spPr>
          <a:xfrm>
            <a:off x="4613775" y="594375"/>
            <a:ext cx="3172850" cy="204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4125" y="27625"/>
            <a:ext cx="295975" cy="49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5"/>
          <p:cNvCxnSpPr/>
          <p:nvPr/>
        </p:nvCxnSpPr>
        <p:spPr>
          <a:xfrm>
            <a:off x="8537250" y="90650"/>
            <a:ext cx="10800" cy="3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5189" y="76100"/>
            <a:ext cx="450286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0" y="441975"/>
            <a:ext cx="2529000" cy="490500"/>
          </a:xfrm>
          <a:prstGeom prst="snip1Rect">
            <a:avLst>
              <a:gd fmla="val 16667" name="adj"/>
            </a:avLst>
          </a:prstGeom>
          <a:solidFill>
            <a:srgbClr val="4285F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</a:rPr>
              <a:t>AGENDA</a:t>
            </a:r>
            <a:endParaRPr b="1" sz="2100">
              <a:solidFill>
                <a:srgbClr val="FFFFFF"/>
              </a:solidFill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0" y="1023000"/>
            <a:ext cx="9144000" cy="3595500"/>
          </a:xfrm>
          <a:prstGeom prst="roundRect">
            <a:avLst>
              <a:gd fmla="val 4136" name="adj"/>
            </a:avLst>
          </a:prstGeom>
          <a:solidFill>
            <a:srgbClr val="4285F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2400">
                <a:solidFill>
                  <a:schemeClr val="lt1"/>
                </a:solidFill>
              </a:rPr>
              <a:t>Openshift Architecture &amp; Core pieces</a:t>
            </a:r>
            <a:endParaRPr sz="24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2400">
                <a:solidFill>
                  <a:schemeClr val="lt1"/>
                </a:solidFill>
              </a:rPr>
              <a:t>Overview of Operators</a:t>
            </a:r>
            <a:endParaRPr sz="24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2400">
                <a:solidFill>
                  <a:schemeClr val="lt1"/>
                </a:solidFill>
              </a:rPr>
              <a:t>Overview of Openshift 4</a:t>
            </a:r>
            <a:endParaRPr sz="24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2400">
                <a:solidFill>
                  <a:schemeClr val="lt1"/>
                </a:solidFill>
              </a:rPr>
              <a:t>Overview of Container Native Storage</a:t>
            </a:r>
            <a:endParaRPr sz="24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2400">
                <a:solidFill>
                  <a:schemeClr val="lt1"/>
                </a:solidFill>
              </a:rPr>
              <a:t>Openshift 4 Administration</a:t>
            </a:r>
            <a:endParaRPr sz="24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2400">
                <a:solidFill>
                  <a:schemeClr val="lt1"/>
                </a:solidFill>
              </a:rPr>
              <a:t>Setup Infrastructure Nodes in Openshift</a:t>
            </a:r>
            <a:endParaRPr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0" y="213375"/>
            <a:ext cx="5250600" cy="490500"/>
          </a:xfrm>
          <a:prstGeom prst="snip1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Openshift  - High Level Architecture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200"/>
            <a:ext cx="8839200" cy="421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4125" y="27625"/>
            <a:ext cx="295975" cy="49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6"/>
          <p:cNvCxnSpPr/>
          <p:nvPr/>
        </p:nvCxnSpPr>
        <p:spPr>
          <a:xfrm>
            <a:off x="8537250" y="90650"/>
            <a:ext cx="10800" cy="3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5189" y="76100"/>
            <a:ext cx="450286" cy="39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/>
        </p:nvSpPr>
        <p:spPr>
          <a:xfrm>
            <a:off x="1003501" y="1306400"/>
            <a:ext cx="3568500" cy="3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31750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Pod</a:t>
            </a:r>
            <a:endParaRPr/>
          </a:p>
          <a:p>
            <a:pPr indent="-31750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Build config</a:t>
            </a:r>
            <a:endParaRPr>
              <a:solidFill>
                <a:srgbClr val="222222"/>
              </a:solidFill>
            </a:endParaRPr>
          </a:p>
          <a:p>
            <a:pPr indent="-31750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Deployment config</a:t>
            </a:r>
            <a:endParaRPr>
              <a:solidFill>
                <a:srgbClr val="222222"/>
              </a:solidFill>
            </a:endParaRPr>
          </a:p>
          <a:p>
            <a:pPr indent="-31750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Image streams</a:t>
            </a:r>
            <a:endParaRPr>
              <a:solidFill>
                <a:srgbClr val="222222"/>
              </a:solidFill>
            </a:endParaRPr>
          </a:p>
          <a:p>
            <a:pPr indent="-31750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Services</a:t>
            </a:r>
            <a:endParaRPr>
              <a:solidFill>
                <a:srgbClr val="222222"/>
              </a:solidFill>
            </a:endParaRPr>
          </a:p>
          <a:p>
            <a:pPr indent="-31750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Routes</a:t>
            </a:r>
            <a:endParaRPr>
              <a:solidFill>
                <a:srgbClr val="222222"/>
              </a:solidFill>
            </a:endParaRPr>
          </a:p>
          <a:p>
            <a:pPr indent="-31750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Secrets</a:t>
            </a:r>
            <a:endParaRPr>
              <a:solidFill>
                <a:srgbClr val="222222"/>
              </a:solidFill>
            </a:endParaRPr>
          </a:p>
          <a:p>
            <a:pPr indent="-31750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Replication Controller</a:t>
            </a:r>
            <a:endParaRPr>
              <a:solidFill>
                <a:srgbClr val="222222"/>
              </a:solidFill>
            </a:endParaRPr>
          </a:p>
          <a:p>
            <a:pPr indent="-31750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Service account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5007101" y="1306400"/>
            <a:ext cx="3568500" cy="3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31750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RBAC</a:t>
            </a:r>
            <a:endParaRPr/>
          </a:p>
          <a:p>
            <a:pPr indent="-31750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Persistent Volume</a:t>
            </a:r>
            <a:endParaRPr>
              <a:solidFill>
                <a:srgbClr val="222222"/>
              </a:solidFill>
            </a:endParaRPr>
          </a:p>
          <a:p>
            <a:pPr indent="-31750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Persistent Volume Claim</a:t>
            </a:r>
            <a:endParaRPr>
              <a:solidFill>
                <a:srgbClr val="222222"/>
              </a:solidFill>
            </a:endParaRPr>
          </a:p>
          <a:p>
            <a:pPr indent="-31750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Templates</a:t>
            </a:r>
            <a:endParaRPr>
              <a:solidFill>
                <a:srgbClr val="222222"/>
              </a:solidFill>
            </a:endParaRPr>
          </a:p>
          <a:p>
            <a:pPr indent="-31750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Resource Quota</a:t>
            </a:r>
            <a:endParaRPr>
              <a:solidFill>
                <a:srgbClr val="222222"/>
              </a:solidFill>
            </a:endParaRPr>
          </a:p>
          <a:p>
            <a:pPr indent="-31750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Limit Range</a:t>
            </a:r>
            <a:endParaRPr>
              <a:solidFill>
                <a:srgbClr val="222222"/>
              </a:solidFill>
            </a:endParaRPr>
          </a:p>
          <a:p>
            <a:pPr indent="-31750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Statefulset pods</a:t>
            </a:r>
            <a:endParaRPr>
              <a:solidFill>
                <a:srgbClr val="222222"/>
              </a:solidFill>
            </a:endParaRPr>
          </a:p>
          <a:p>
            <a:pPr indent="-31750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Config maps</a:t>
            </a:r>
            <a:endParaRPr>
              <a:solidFill>
                <a:srgbClr val="222222"/>
              </a:solidFill>
            </a:endParaRPr>
          </a:p>
          <a:p>
            <a:pPr indent="-31750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SCC</a:t>
            </a:r>
            <a:endParaRPr>
              <a:solidFill>
                <a:srgbClr val="222222"/>
              </a:solidFill>
            </a:endParaRPr>
          </a:p>
        </p:txBody>
      </p:sp>
      <p:cxnSp>
        <p:nvCxnSpPr>
          <p:cNvPr id="101" name="Google Shape;101;p17"/>
          <p:cNvCxnSpPr/>
          <p:nvPr/>
        </p:nvCxnSpPr>
        <p:spPr>
          <a:xfrm>
            <a:off x="4298025" y="1252850"/>
            <a:ext cx="0" cy="34692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4125" y="27625"/>
            <a:ext cx="295975" cy="49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7"/>
          <p:cNvCxnSpPr/>
          <p:nvPr/>
        </p:nvCxnSpPr>
        <p:spPr>
          <a:xfrm>
            <a:off x="8537250" y="90650"/>
            <a:ext cx="10800" cy="3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5189" y="76100"/>
            <a:ext cx="450286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/>
          <p:nvPr/>
        </p:nvSpPr>
        <p:spPr>
          <a:xfrm>
            <a:off x="0" y="365775"/>
            <a:ext cx="5250600" cy="490500"/>
          </a:xfrm>
          <a:prstGeom prst="snip1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OpenShift  - Core Components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>
            <a:off x="353925" y="1090879"/>
            <a:ext cx="4672500" cy="31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646571" y="1069825"/>
            <a:ext cx="1832400" cy="3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28575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Char char="●"/>
            </a:pPr>
            <a:r>
              <a:rPr lang="en" sz="900">
                <a:solidFill>
                  <a:srgbClr val="222222"/>
                </a:solidFill>
              </a:rPr>
              <a:t>Pod</a:t>
            </a:r>
            <a:endParaRPr sz="900"/>
          </a:p>
          <a:p>
            <a:pPr indent="-28575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Char char="●"/>
            </a:pPr>
            <a:r>
              <a:rPr lang="en" sz="900">
                <a:solidFill>
                  <a:srgbClr val="222222"/>
                </a:solidFill>
              </a:rPr>
              <a:t>Build config</a:t>
            </a:r>
            <a:endParaRPr sz="900">
              <a:solidFill>
                <a:srgbClr val="222222"/>
              </a:solidFill>
            </a:endParaRPr>
          </a:p>
          <a:p>
            <a:pPr indent="-28575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Char char="●"/>
            </a:pPr>
            <a:r>
              <a:rPr lang="en" sz="900">
                <a:solidFill>
                  <a:srgbClr val="222222"/>
                </a:solidFill>
              </a:rPr>
              <a:t>Deployment config</a:t>
            </a:r>
            <a:endParaRPr sz="900">
              <a:solidFill>
                <a:srgbClr val="222222"/>
              </a:solidFill>
            </a:endParaRPr>
          </a:p>
          <a:p>
            <a:pPr indent="-28575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Char char="●"/>
            </a:pPr>
            <a:r>
              <a:rPr lang="en" sz="900">
                <a:solidFill>
                  <a:srgbClr val="222222"/>
                </a:solidFill>
              </a:rPr>
              <a:t>Image streams</a:t>
            </a:r>
            <a:endParaRPr sz="900">
              <a:solidFill>
                <a:srgbClr val="222222"/>
              </a:solidFill>
            </a:endParaRPr>
          </a:p>
          <a:p>
            <a:pPr indent="-28575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Char char="●"/>
            </a:pPr>
            <a:r>
              <a:rPr lang="en" sz="900">
                <a:solidFill>
                  <a:srgbClr val="222222"/>
                </a:solidFill>
              </a:rPr>
              <a:t>Services</a:t>
            </a:r>
            <a:endParaRPr sz="900">
              <a:solidFill>
                <a:srgbClr val="222222"/>
              </a:solidFill>
            </a:endParaRPr>
          </a:p>
          <a:p>
            <a:pPr indent="-28575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Char char="●"/>
            </a:pPr>
            <a:r>
              <a:rPr lang="en" sz="900">
                <a:solidFill>
                  <a:srgbClr val="222222"/>
                </a:solidFill>
              </a:rPr>
              <a:t>Routes</a:t>
            </a:r>
            <a:endParaRPr sz="900">
              <a:solidFill>
                <a:srgbClr val="222222"/>
              </a:solidFill>
            </a:endParaRPr>
          </a:p>
          <a:p>
            <a:pPr indent="-28575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Char char="●"/>
            </a:pPr>
            <a:r>
              <a:rPr lang="en" sz="900">
                <a:solidFill>
                  <a:srgbClr val="222222"/>
                </a:solidFill>
              </a:rPr>
              <a:t>Secrets</a:t>
            </a:r>
            <a:endParaRPr sz="900">
              <a:solidFill>
                <a:srgbClr val="222222"/>
              </a:solidFill>
            </a:endParaRPr>
          </a:p>
          <a:p>
            <a:pPr indent="-28575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Char char="●"/>
            </a:pPr>
            <a:r>
              <a:rPr lang="en" sz="900">
                <a:solidFill>
                  <a:srgbClr val="222222"/>
                </a:solidFill>
              </a:rPr>
              <a:t>Replication Controller</a:t>
            </a:r>
            <a:endParaRPr sz="900">
              <a:solidFill>
                <a:srgbClr val="222222"/>
              </a:solidFill>
            </a:endParaRPr>
          </a:p>
          <a:p>
            <a:pPr indent="-28575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Char char="●"/>
            </a:pPr>
            <a:r>
              <a:rPr lang="en" sz="900">
                <a:solidFill>
                  <a:srgbClr val="222222"/>
                </a:solidFill>
              </a:rPr>
              <a:t>Service account</a:t>
            </a:r>
            <a:endParaRPr sz="900">
              <a:solidFill>
                <a:srgbClr val="222222"/>
              </a:solidFill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2702444" y="1069825"/>
            <a:ext cx="2090400" cy="3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28575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Char char="●"/>
            </a:pPr>
            <a:r>
              <a:rPr lang="en" sz="900">
                <a:solidFill>
                  <a:srgbClr val="222222"/>
                </a:solidFill>
              </a:rPr>
              <a:t>RBAC</a:t>
            </a:r>
            <a:endParaRPr sz="900"/>
          </a:p>
          <a:p>
            <a:pPr indent="-28575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Char char="●"/>
            </a:pPr>
            <a:r>
              <a:rPr lang="en" sz="900">
                <a:solidFill>
                  <a:srgbClr val="222222"/>
                </a:solidFill>
              </a:rPr>
              <a:t>Persistent Volume</a:t>
            </a:r>
            <a:endParaRPr sz="900">
              <a:solidFill>
                <a:srgbClr val="222222"/>
              </a:solidFill>
            </a:endParaRPr>
          </a:p>
          <a:p>
            <a:pPr indent="-28575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Char char="●"/>
            </a:pPr>
            <a:r>
              <a:rPr lang="en" sz="900">
                <a:solidFill>
                  <a:srgbClr val="222222"/>
                </a:solidFill>
              </a:rPr>
              <a:t>Persistent Volume Claim</a:t>
            </a:r>
            <a:endParaRPr sz="900">
              <a:solidFill>
                <a:srgbClr val="222222"/>
              </a:solidFill>
            </a:endParaRPr>
          </a:p>
          <a:p>
            <a:pPr indent="-28575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Char char="●"/>
            </a:pPr>
            <a:r>
              <a:rPr lang="en" sz="900">
                <a:solidFill>
                  <a:srgbClr val="222222"/>
                </a:solidFill>
              </a:rPr>
              <a:t>Templates</a:t>
            </a:r>
            <a:endParaRPr sz="900">
              <a:solidFill>
                <a:srgbClr val="222222"/>
              </a:solidFill>
            </a:endParaRPr>
          </a:p>
          <a:p>
            <a:pPr indent="-28575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Char char="●"/>
            </a:pPr>
            <a:r>
              <a:rPr lang="en" sz="900">
                <a:solidFill>
                  <a:srgbClr val="222222"/>
                </a:solidFill>
              </a:rPr>
              <a:t>Resource Quota</a:t>
            </a:r>
            <a:endParaRPr sz="900">
              <a:solidFill>
                <a:srgbClr val="222222"/>
              </a:solidFill>
            </a:endParaRPr>
          </a:p>
          <a:p>
            <a:pPr indent="-28575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Char char="●"/>
            </a:pPr>
            <a:r>
              <a:rPr lang="en" sz="900">
                <a:solidFill>
                  <a:srgbClr val="222222"/>
                </a:solidFill>
              </a:rPr>
              <a:t>Limit Range</a:t>
            </a:r>
            <a:endParaRPr sz="900">
              <a:solidFill>
                <a:srgbClr val="222222"/>
              </a:solidFill>
            </a:endParaRPr>
          </a:p>
          <a:p>
            <a:pPr indent="-28575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Char char="●"/>
            </a:pPr>
            <a:r>
              <a:rPr lang="en" sz="900">
                <a:solidFill>
                  <a:srgbClr val="222222"/>
                </a:solidFill>
              </a:rPr>
              <a:t>Statefulset pods</a:t>
            </a:r>
            <a:endParaRPr sz="900">
              <a:solidFill>
                <a:srgbClr val="222222"/>
              </a:solidFill>
            </a:endParaRPr>
          </a:p>
          <a:p>
            <a:pPr indent="-28575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Char char="●"/>
            </a:pPr>
            <a:r>
              <a:rPr lang="en" sz="900">
                <a:solidFill>
                  <a:srgbClr val="222222"/>
                </a:solidFill>
              </a:rPr>
              <a:t>Config maps</a:t>
            </a:r>
            <a:endParaRPr sz="900">
              <a:solidFill>
                <a:srgbClr val="222222"/>
              </a:solidFill>
            </a:endParaRPr>
          </a:p>
          <a:p>
            <a:pPr indent="-28575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Char char="●"/>
            </a:pPr>
            <a:r>
              <a:rPr lang="en" sz="900">
                <a:solidFill>
                  <a:srgbClr val="222222"/>
                </a:solidFill>
              </a:rPr>
              <a:t>SCC</a:t>
            </a:r>
            <a:endParaRPr sz="900">
              <a:solidFill>
                <a:srgbClr val="222222"/>
              </a:solidFill>
            </a:endParaRPr>
          </a:p>
        </p:txBody>
      </p:sp>
      <p:cxnSp>
        <p:nvCxnSpPr>
          <p:cNvPr id="113" name="Google Shape;113;p18"/>
          <p:cNvCxnSpPr/>
          <p:nvPr/>
        </p:nvCxnSpPr>
        <p:spPr>
          <a:xfrm>
            <a:off x="2578201" y="1283165"/>
            <a:ext cx="13500" cy="28155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8"/>
          <p:cNvSpPr txBox="1"/>
          <p:nvPr/>
        </p:nvSpPr>
        <p:spPr>
          <a:xfrm>
            <a:off x="5255050" y="1756725"/>
            <a:ext cx="3557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How can I manage all Openshift Core Components ?</a:t>
            </a:r>
            <a:endParaRPr b="1" sz="3000"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4125" y="27625"/>
            <a:ext cx="295975" cy="49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18"/>
          <p:cNvCxnSpPr/>
          <p:nvPr/>
        </p:nvCxnSpPr>
        <p:spPr>
          <a:xfrm>
            <a:off x="8537250" y="90650"/>
            <a:ext cx="10800" cy="3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5189" y="76100"/>
            <a:ext cx="450286" cy="39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/>
          <p:nvPr/>
        </p:nvSpPr>
        <p:spPr>
          <a:xfrm>
            <a:off x="6509750" y="1593425"/>
            <a:ext cx="1250100" cy="1250100"/>
          </a:xfrm>
          <a:prstGeom prst="ellipse">
            <a:avLst/>
          </a:prstGeom>
          <a:solidFill>
            <a:srgbClr val="0041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4023263" y="1593425"/>
            <a:ext cx="1250100" cy="1250100"/>
          </a:xfrm>
          <a:prstGeom prst="ellipse">
            <a:avLst/>
          </a:prstGeom>
          <a:solidFill>
            <a:srgbClr val="0041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1589950" y="1593425"/>
            <a:ext cx="1250100" cy="1250100"/>
          </a:xfrm>
          <a:prstGeom prst="ellipse">
            <a:avLst/>
          </a:prstGeom>
          <a:solidFill>
            <a:srgbClr val="0041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5201280" y="1787822"/>
            <a:ext cx="1357200" cy="1357200"/>
          </a:xfrm>
          <a:prstGeom prst="arc">
            <a:avLst>
              <a:gd fmla="val 13541432" name="adj1"/>
              <a:gd fmla="val 19094451" name="adj2"/>
            </a:avLst>
          </a:prstGeom>
          <a:noFill/>
          <a:ln cap="flat" cmpd="sng" w="76200">
            <a:solidFill>
              <a:srgbClr val="005973"/>
            </a:solidFill>
            <a:prstDash val="solid"/>
            <a:round/>
            <a:headEnd len="sm" w="sm" type="non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11507" l="6316" r="60351" t="11515"/>
          <a:stretch/>
        </p:blipFill>
        <p:spPr>
          <a:xfrm>
            <a:off x="4262389" y="1824825"/>
            <a:ext cx="791900" cy="7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1252400" y="2995950"/>
            <a:ext cx="20034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Embed ops knowledge from the experts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582" y="1838833"/>
            <a:ext cx="742068" cy="7200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19"/>
          <p:cNvCxnSpPr/>
          <p:nvPr/>
        </p:nvCxnSpPr>
        <p:spPr>
          <a:xfrm>
            <a:off x="2963963" y="2218475"/>
            <a:ext cx="935400" cy="0"/>
          </a:xfrm>
          <a:prstGeom prst="straightConnector1">
            <a:avLst/>
          </a:prstGeom>
          <a:noFill/>
          <a:ln cap="flat" cmpd="sng" w="76200">
            <a:solidFill>
              <a:srgbClr val="00597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19"/>
          <p:cNvSpPr/>
          <p:nvPr/>
        </p:nvSpPr>
        <p:spPr>
          <a:xfrm flipH="1" rot="10800000">
            <a:off x="5201280" y="1331376"/>
            <a:ext cx="1357200" cy="1357200"/>
          </a:xfrm>
          <a:prstGeom prst="arc">
            <a:avLst>
              <a:gd fmla="val 13541432" name="adj1"/>
              <a:gd fmla="val 19094451" name="adj2"/>
            </a:avLst>
          </a:prstGeom>
          <a:noFill/>
          <a:ln cap="flat" cmpd="sng" w="76200">
            <a:solidFill>
              <a:srgbClr val="005973"/>
            </a:solidFill>
            <a:prstDash val="solid"/>
            <a:round/>
            <a:headEnd len="sm" w="sm" type="triangl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/>
        </p:nvSpPr>
        <p:spPr>
          <a:xfrm>
            <a:off x="3651625" y="2995950"/>
            <a:ext cx="20034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Operator v1.1.2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5873775" y="2995950"/>
            <a:ext cx="25221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Deployments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StatefulSets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Autoscalers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Secrets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Config maps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0151" y="1936754"/>
            <a:ext cx="475044" cy="7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6774" y="1748625"/>
            <a:ext cx="256083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4125" y="27625"/>
            <a:ext cx="295975" cy="49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19"/>
          <p:cNvCxnSpPr/>
          <p:nvPr/>
        </p:nvCxnSpPr>
        <p:spPr>
          <a:xfrm>
            <a:off x="8537250" y="90650"/>
            <a:ext cx="10800" cy="3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7" name="Google Shape;13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75189" y="76100"/>
            <a:ext cx="450286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441975"/>
            <a:ext cx="3743100" cy="490500"/>
          </a:xfrm>
          <a:prstGeom prst="snip1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WHAT IS AN OPERATOR?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b="0" l="1125" r="1843" t="0"/>
          <a:stretch/>
        </p:blipFill>
        <p:spPr>
          <a:xfrm>
            <a:off x="5268963" y="1511400"/>
            <a:ext cx="2524625" cy="15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5090375" y="3022675"/>
            <a:ext cx="2964600" cy="1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WITH OPERATORS: </a:t>
            </a:r>
            <a:r>
              <a:rPr b="1" lang="en">
                <a:solidFill>
                  <a:srgbClr val="0AA6D9"/>
                </a:solidFill>
                <a:latin typeface="Overpass"/>
                <a:ea typeface="Overpass"/>
                <a:cs typeface="Overpass"/>
                <a:sym typeface="Overpass"/>
              </a:rPr>
              <a:t>PROACTIVE</a:t>
            </a:r>
            <a:endParaRPr b="1">
              <a:solidFill>
                <a:srgbClr val="0AA6D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</a:b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Continually adjusts to optimal state</a:t>
            </a:r>
            <a:b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</a:b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Automatically acts in milliseconds 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1095625" y="3016000"/>
            <a:ext cx="3140400" cy="16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WITHOUT OPERATORS: </a:t>
            </a:r>
            <a:r>
              <a:rPr b="1" lang="en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REACTIVE</a:t>
            </a:r>
            <a:br>
              <a:rPr b="1" lang="en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</a:br>
            <a:endParaRPr b="1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Continually checks for anomalies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Alert humans for response 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Requires manual change to fix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" name="Google Shape;146;p20"/>
          <p:cNvCxnSpPr>
            <a:stCxn id="147" idx="2"/>
          </p:cNvCxnSpPr>
          <p:nvPr/>
        </p:nvCxnSpPr>
        <p:spPr>
          <a:xfrm>
            <a:off x="4572000" y="1164900"/>
            <a:ext cx="0" cy="3205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96624">
            <a:off x="1789350" y="1512425"/>
            <a:ext cx="1441551" cy="144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0108" y="2047675"/>
            <a:ext cx="580035" cy="90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4125" y="27625"/>
            <a:ext cx="295975" cy="49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20"/>
          <p:cNvCxnSpPr/>
          <p:nvPr/>
        </p:nvCxnSpPr>
        <p:spPr>
          <a:xfrm>
            <a:off x="8537250" y="90650"/>
            <a:ext cx="10800" cy="3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2" name="Google Shape;15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75189" y="76100"/>
            <a:ext cx="450286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/>
          <p:nvPr/>
        </p:nvSpPr>
        <p:spPr>
          <a:xfrm>
            <a:off x="0" y="441975"/>
            <a:ext cx="5614500" cy="490500"/>
          </a:xfrm>
          <a:prstGeom prst="snip1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Encoding and automating Ops Knowledge</a:t>
            </a:r>
            <a:endParaRPr sz="20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1"/>
          <p:cNvGrpSpPr/>
          <p:nvPr/>
        </p:nvGrpSpPr>
        <p:grpSpPr>
          <a:xfrm>
            <a:off x="188325" y="1190900"/>
            <a:ext cx="8696225" cy="3414821"/>
            <a:chOff x="264525" y="1038500"/>
            <a:chExt cx="8696225" cy="3414821"/>
          </a:xfrm>
        </p:grpSpPr>
        <p:sp>
          <p:nvSpPr>
            <p:cNvPr id="159" name="Google Shape;159;p21"/>
            <p:cNvSpPr/>
            <p:nvPr/>
          </p:nvSpPr>
          <p:spPr>
            <a:xfrm>
              <a:off x="264525" y="1038500"/>
              <a:ext cx="1797600" cy="421200"/>
            </a:xfrm>
            <a:prstGeom prst="homePlate">
              <a:avLst>
                <a:gd fmla="val 32780" name="adj"/>
              </a:avLst>
            </a:prstGeom>
            <a:solidFill>
              <a:srgbClr val="7DBD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Phase I</a:t>
              </a:r>
              <a:endParaRPr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2006263" y="1038500"/>
              <a:ext cx="1776300" cy="423900"/>
            </a:xfrm>
            <a:prstGeom prst="chevron">
              <a:avLst>
                <a:gd fmla="val 33680" name="adj"/>
              </a:avLst>
            </a:prstGeom>
            <a:solidFill>
              <a:srgbClr val="3A9C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Phase II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3726700" y="1038500"/>
              <a:ext cx="1776300" cy="423900"/>
            </a:xfrm>
            <a:prstGeom prst="chevron">
              <a:avLst>
                <a:gd fmla="val 33680" name="adj"/>
              </a:avLst>
            </a:prstGeom>
            <a:solidFill>
              <a:srgbClr val="007A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Phase III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5447138" y="1038500"/>
              <a:ext cx="1776300" cy="423900"/>
            </a:xfrm>
            <a:prstGeom prst="chevron">
              <a:avLst>
                <a:gd fmla="val 33680" name="adj"/>
              </a:avLst>
            </a:prstGeom>
            <a:solidFill>
              <a:srgbClr val="005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Phase IV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7167575" y="1038500"/>
              <a:ext cx="1776300" cy="423900"/>
            </a:xfrm>
            <a:prstGeom prst="chevron">
              <a:avLst>
                <a:gd fmla="val 33680" name="adj"/>
              </a:avLst>
            </a:prstGeom>
            <a:solidFill>
              <a:srgbClr val="003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Phase V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164" name="Google Shape;164;p21"/>
            <p:cNvSpPr txBox="1"/>
            <p:nvPr/>
          </p:nvSpPr>
          <p:spPr>
            <a:xfrm>
              <a:off x="278825" y="1548550"/>
              <a:ext cx="1640400" cy="10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B1C1D"/>
                  </a:solidFill>
                  <a:latin typeface="Overpass"/>
                  <a:ea typeface="Overpass"/>
                  <a:cs typeface="Overpass"/>
                  <a:sym typeface="Overpass"/>
                </a:rPr>
                <a:t>Basic Install</a:t>
              </a:r>
              <a:endParaRPr sz="1200">
                <a:solidFill>
                  <a:srgbClr val="1B1C1D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 sz="900">
                  <a:latin typeface="Overpass"/>
                  <a:ea typeface="Overpass"/>
                  <a:cs typeface="Overpass"/>
                  <a:sym typeface="Overpass"/>
                </a:rPr>
              </a:br>
              <a:r>
                <a:rPr lang="en" sz="900">
                  <a:solidFill>
                    <a:srgbClr val="4D5258"/>
                  </a:solidFill>
                  <a:latin typeface="Overpass"/>
                  <a:ea typeface="Overpass"/>
                  <a:cs typeface="Overpass"/>
                  <a:sym typeface="Overpass"/>
                </a:rPr>
                <a:t>Automated application provisioning and configuration management</a:t>
              </a:r>
              <a:endParaRPr sz="900">
                <a:solidFill>
                  <a:srgbClr val="4D5258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165" name="Google Shape;165;p21"/>
            <p:cNvSpPr txBox="1"/>
            <p:nvPr/>
          </p:nvSpPr>
          <p:spPr>
            <a:xfrm>
              <a:off x="2012375" y="1548550"/>
              <a:ext cx="1640400" cy="10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B1C1D"/>
                  </a:solidFill>
                  <a:latin typeface="Overpass"/>
                  <a:ea typeface="Overpass"/>
                  <a:cs typeface="Overpass"/>
                  <a:sym typeface="Overpass"/>
                </a:rPr>
                <a:t>Seamless Upgrades</a:t>
              </a:r>
              <a:endParaRPr sz="1200">
                <a:solidFill>
                  <a:srgbClr val="1B1C1D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 sz="900">
                  <a:latin typeface="Overpass"/>
                  <a:ea typeface="Overpass"/>
                  <a:cs typeface="Overpass"/>
                  <a:sym typeface="Overpass"/>
                </a:rPr>
              </a:br>
              <a:r>
                <a:rPr lang="en" sz="900">
                  <a:solidFill>
                    <a:srgbClr val="4D5258"/>
                  </a:solidFill>
                  <a:latin typeface="Overpass"/>
                  <a:ea typeface="Overpass"/>
                  <a:cs typeface="Overpass"/>
                  <a:sym typeface="Overpass"/>
                </a:rPr>
                <a:t>Patch and minor version upgrades supported</a:t>
              </a:r>
              <a:endParaRPr sz="900">
                <a:solidFill>
                  <a:srgbClr val="4D5258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166" name="Google Shape;166;p21"/>
            <p:cNvSpPr txBox="1"/>
            <p:nvPr/>
          </p:nvSpPr>
          <p:spPr>
            <a:xfrm>
              <a:off x="3736400" y="1548550"/>
              <a:ext cx="1640400" cy="10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B1C1D"/>
                  </a:solidFill>
                  <a:latin typeface="Overpass"/>
                  <a:ea typeface="Overpass"/>
                  <a:cs typeface="Overpass"/>
                  <a:sym typeface="Overpass"/>
                </a:rPr>
                <a:t>Full Lifecycle</a:t>
              </a:r>
              <a:endParaRPr sz="1200">
                <a:solidFill>
                  <a:srgbClr val="1B1C1D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 sz="900">
                  <a:latin typeface="Overpass"/>
                  <a:ea typeface="Overpass"/>
                  <a:cs typeface="Overpass"/>
                  <a:sym typeface="Overpass"/>
                </a:rPr>
              </a:br>
              <a:r>
                <a:rPr lang="en" sz="900">
                  <a:solidFill>
                    <a:srgbClr val="4D5258"/>
                  </a:solidFill>
                  <a:latin typeface="Overpass"/>
                  <a:ea typeface="Overpass"/>
                  <a:cs typeface="Overpass"/>
                  <a:sym typeface="Overpass"/>
                </a:rPr>
                <a:t>App lifecycle, storage lifecycle (backup, failure recovery)</a:t>
              </a:r>
              <a:endParaRPr sz="900">
                <a:solidFill>
                  <a:srgbClr val="4D5258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167" name="Google Shape;167;p21"/>
            <p:cNvSpPr txBox="1"/>
            <p:nvPr/>
          </p:nvSpPr>
          <p:spPr>
            <a:xfrm>
              <a:off x="5450900" y="1548550"/>
              <a:ext cx="1640400" cy="10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B1C1D"/>
                  </a:solidFill>
                  <a:latin typeface="Overpass"/>
                  <a:ea typeface="Overpass"/>
                  <a:cs typeface="Overpass"/>
                  <a:sym typeface="Overpass"/>
                </a:rPr>
                <a:t>Deep Insights</a:t>
              </a:r>
              <a:endParaRPr sz="1200">
                <a:solidFill>
                  <a:srgbClr val="1B1C1D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 sz="900">
                  <a:latin typeface="Overpass"/>
                  <a:ea typeface="Overpass"/>
                  <a:cs typeface="Overpass"/>
                  <a:sym typeface="Overpass"/>
                </a:rPr>
              </a:br>
              <a:r>
                <a:rPr lang="en" sz="900">
                  <a:solidFill>
                    <a:srgbClr val="4D5258"/>
                  </a:solidFill>
                  <a:latin typeface="Overpass"/>
                  <a:ea typeface="Overpass"/>
                  <a:cs typeface="Overpass"/>
                  <a:sym typeface="Overpass"/>
                </a:rPr>
                <a:t>Metrics, alerts, log processing and workload analysis</a:t>
              </a:r>
              <a:endParaRPr sz="900">
                <a:solidFill>
                  <a:srgbClr val="4D5258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168" name="Google Shape;168;p21"/>
            <p:cNvSpPr txBox="1"/>
            <p:nvPr/>
          </p:nvSpPr>
          <p:spPr>
            <a:xfrm>
              <a:off x="7184450" y="1548550"/>
              <a:ext cx="1776300" cy="10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B1C1D"/>
                  </a:solidFill>
                  <a:latin typeface="Overpass"/>
                  <a:ea typeface="Overpass"/>
                  <a:cs typeface="Overpass"/>
                  <a:sym typeface="Overpass"/>
                </a:rPr>
                <a:t>Auto Pilot</a:t>
              </a:r>
              <a:endParaRPr sz="1200">
                <a:solidFill>
                  <a:srgbClr val="1B1C1D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 sz="900">
                  <a:latin typeface="Overpass"/>
                  <a:ea typeface="Overpass"/>
                  <a:cs typeface="Overpass"/>
                  <a:sym typeface="Overpass"/>
                </a:rPr>
              </a:br>
              <a:r>
                <a:rPr lang="en" sz="900">
                  <a:solidFill>
                    <a:srgbClr val="4D5258"/>
                  </a:solidFill>
                  <a:latin typeface="Overpass"/>
                  <a:ea typeface="Overpass"/>
                  <a:cs typeface="Overpass"/>
                  <a:sym typeface="Overpass"/>
                </a:rPr>
                <a:t>Horizontal/vertical scaling, auto config tuning, abnormal detection, scheduling tuning</a:t>
              </a:r>
              <a:endParaRPr sz="900">
                <a:solidFill>
                  <a:srgbClr val="4D5258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169" name="Google Shape;169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9925" y="2717300"/>
              <a:ext cx="550800" cy="57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56056" y="3365750"/>
              <a:ext cx="749750" cy="60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79387" y="4179021"/>
              <a:ext cx="721850" cy="274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2" name="Google Shape;172;p21"/>
            <p:cNvCxnSpPr/>
            <p:nvPr/>
          </p:nvCxnSpPr>
          <p:spPr>
            <a:xfrm>
              <a:off x="1048291" y="3003425"/>
              <a:ext cx="2100900" cy="0"/>
            </a:xfrm>
            <a:prstGeom prst="straightConnector1">
              <a:avLst/>
            </a:prstGeom>
            <a:noFill/>
            <a:ln cap="flat" cmpd="sng" w="19050">
              <a:solidFill>
                <a:srgbClr val="277A9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3" name="Google Shape;173;p21"/>
            <p:cNvCxnSpPr/>
            <p:nvPr/>
          </p:nvCxnSpPr>
          <p:spPr>
            <a:xfrm rot="10800000">
              <a:off x="421299" y="3679428"/>
              <a:ext cx="2655000" cy="0"/>
            </a:xfrm>
            <a:prstGeom prst="straightConnector1">
              <a:avLst/>
            </a:prstGeom>
            <a:noFill/>
            <a:ln cap="flat" cmpd="sng" w="19050">
              <a:solidFill>
                <a:srgbClr val="1A191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4" name="Google Shape;174;p21"/>
            <p:cNvCxnSpPr/>
            <p:nvPr/>
          </p:nvCxnSpPr>
          <p:spPr>
            <a:xfrm>
              <a:off x="4010293" y="3679428"/>
              <a:ext cx="4816800" cy="0"/>
            </a:xfrm>
            <a:prstGeom prst="straightConnector1">
              <a:avLst/>
            </a:prstGeom>
            <a:noFill/>
            <a:ln cap="flat" cmpd="sng" w="19050">
              <a:solidFill>
                <a:srgbClr val="1A191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5" name="Google Shape;175;p21"/>
            <p:cNvCxnSpPr/>
            <p:nvPr/>
          </p:nvCxnSpPr>
          <p:spPr>
            <a:xfrm rot="10800000">
              <a:off x="421275" y="4335834"/>
              <a:ext cx="5457000" cy="0"/>
            </a:xfrm>
            <a:prstGeom prst="straightConnector1">
              <a:avLst/>
            </a:prstGeom>
            <a:noFill/>
            <a:ln cap="flat" cmpd="sng" w="19050">
              <a:solidFill>
                <a:srgbClr val="2DBCA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6" name="Google Shape;176;p21"/>
            <p:cNvCxnSpPr/>
            <p:nvPr/>
          </p:nvCxnSpPr>
          <p:spPr>
            <a:xfrm>
              <a:off x="6799225" y="4335834"/>
              <a:ext cx="2027700" cy="0"/>
            </a:xfrm>
            <a:prstGeom prst="straightConnector1">
              <a:avLst/>
            </a:prstGeom>
            <a:noFill/>
            <a:ln cap="flat" cmpd="sng" w="19050">
              <a:solidFill>
                <a:srgbClr val="2DBCA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77" name="Google Shape;17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4125" y="27625"/>
            <a:ext cx="295975" cy="49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21"/>
          <p:cNvCxnSpPr/>
          <p:nvPr/>
        </p:nvCxnSpPr>
        <p:spPr>
          <a:xfrm>
            <a:off x="8537250" y="90650"/>
            <a:ext cx="10800" cy="3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75189" y="76100"/>
            <a:ext cx="450286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/>
          <p:nvPr/>
        </p:nvSpPr>
        <p:spPr>
          <a:xfrm>
            <a:off x="0" y="441975"/>
            <a:ext cx="4759200" cy="490500"/>
          </a:xfrm>
          <a:prstGeom prst="snip1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OPERATOR MATURITY MODEL</a:t>
            </a:r>
            <a:endParaRPr sz="20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